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5143500" cx="9144000"/>
  <p:notesSz cx="6858000" cy="9144000"/>
  <p:embeddedFontLst>
    <p:embeddedFont>
      <p:font typeface="Helvetica Neue"/>
      <p:regular r:id="rId88"/>
      <p:bold r:id="rId89"/>
      <p:italic r:id="rId90"/>
      <p:boldItalic r:id="rId91"/>
    </p:embeddedFont>
    <p:embeddedFont>
      <p:font typeface="Helvetica Neue Light"/>
      <p:regular r:id="rId92"/>
      <p:bold r:id="rId93"/>
      <p:italic r:id="rId94"/>
      <p:boldItalic r:id="rId95"/>
    </p:embeddedFont>
    <p:embeddedFont>
      <p:font typeface="Gill Sans"/>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István Ketykó"/>
  <p:cmAuthor clrIdx="1" id="1" initials="" lastIdx="1" name="황석현"/>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64AF9F-857B-4B6A-8397-1F3BE6408ABA}">
  <a:tblStyle styleId="{C964AF9F-857B-4B6A-8397-1F3BE6408A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Light-boldItalic.fntdata"/><Relationship Id="rId94" Type="http://schemas.openxmlformats.org/officeDocument/2006/relationships/font" Target="fonts/HelveticaNeueLight-italic.fntdata"/><Relationship Id="rId97" Type="http://schemas.openxmlformats.org/officeDocument/2006/relationships/font" Target="fonts/GillSans-bold.fntdata"/><Relationship Id="rId96" Type="http://schemas.openxmlformats.org/officeDocument/2006/relationships/font" Target="fonts/GillSans-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HelveticaNeueLight-bold.fntdata"/><Relationship Id="rId92" Type="http://schemas.openxmlformats.org/officeDocument/2006/relationships/font" Target="fonts/HelveticaNeueLight-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HelveticaNeue-regular.fntdata"/><Relationship Id="rId87" Type="http://schemas.openxmlformats.org/officeDocument/2006/relationships/slide" Target="slides/slide79.xml"/><Relationship Id="rId89" Type="http://schemas.openxmlformats.org/officeDocument/2006/relationships/font" Target="fonts/HelveticaNeue-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27T05:16:03.095">
    <p:pos x="96" y="942"/>
    <p:text>Is it necessarily a many-to-one layout in case of the regression problems? What if with a many-to-many layout and the fully connected layer on the top would incorporate all the cells' outputs?</p:text>
  </p:cm>
  <p:cm authorId="1" idx="1" dt="2017-07-27T05:16:03.095">
    <p:pos x="96" y="1042"/>
    <p:text>It depends. I think your idea can be also one of the method. Many-to-one layout is just one of the method to utilize RNN, not necessary. You can choose whatever you want. You can use also many-to-one method, not necessary. 
Deep Learning respects your individuality. There are a lot of work using deep learning. There's no fixed answer. People are saying that their model works better for specific case. So, you just consider their idea and you don't need to follow. Try whatever you want and you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80" name="Shape 3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7" name="Shape 4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09" name="Shape 5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16" name="Shape 6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7" name="Shape 6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46" name="Shape 7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53" name="Shape 7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1" name="Shape 7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19" name="Shape 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5" name="Shape 8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2" name="Shape 9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18" name="Shape 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23" name="Shape 123"/>
        <p:cNvGrpSpPr/>
        <p:nvPr/>
      </p:nvGrpSpPr>
      <p:grpSpPr>
        <a:xfrm>
          <a:off x="0" y="0"/>
          <a:ext cx="0" cy="0"/>
          <a:chOff x="0" y="0"/>
          <a:chExt cx="0" cy="0"/>
        </a:xfrm>
      </p:grpSpPr>
      <p:sp>
        <p:nvSpPr>
          <p:cNvPr id="124" name="Shape 12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5" name="Shape 125"/>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26" name="Shape 126"/>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27" name="Shape 127"/>
        <p:cNvGrpSpPr/>
        <p:nvPr/>
      </p:nvGrpSpPr>
      <p:grpSpPr>
        <a:xfrm>
          <a:off x="0" y="0"/>
          <a:ext cx="0" cy="0"/>
          <a:chOff x="0" y="0"/>
          <a:chExt cx="0" cy="0"/>
        </a:xfrm>
      </p:grpSpPr>
      <p:sp>
        <p:nvSpPr>
          <p:cNvPr id="128" name="Shape 128"/>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9" name="Shape 129"/>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31" name="Shape 131"/>
        <p:cNvGrpSpPr/>
        <p:nvPr/>
      </p:nvGrpSpPr>
      <p:grpSpPr>
        <a:xfrm>
          <a:off x="0" y="0"/>
          <a:ext cx="0" cy="0"/>
          <a:chOff x="0" y="0"/>
          <a:chExt cx="0" cy="0"/>
        </a:xfrm>
      </p:grpSpPr>
      <p:sp>
        <p:nvSpPr>
          <p:cNvPr id="132" name="Shape 13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33" name="Shape 133"/>
        <p:cNvGrpSpPr/>
        <p:nvPr/>
      </p:nvGrpSpPr>
      <p:grpSpPr>
        <a:xfrm>
          <a:off x="0" y="0"/>
          <a:ext cx="0" cy="0"/>
          <a:chOff x="0" y="0"/>
          <a:chExt cx="0" cy="0"/>
        </a:xfrm>
      </p:grpSpPr>
      <p:sp>
        <p:nvSpPr>
          <p:cNvPr id="134" name="Shape 13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35" name="Shape 135"/>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6" name="Shape 13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37" name="Shape 137"/>
        <p:cNvGrpSpPr/>
        <p:nvPr/>
      </p:nvGrpSpPr>
      <p:grpSpPr>
        <a:xfrm>
          <a:off x="0" y="0"/>
          <a:ext cx="0" cy="0"/>
          <a:chOff x="0" y="0"/>
          <a:chExt cx="0" cy="0"/>
        </a:xfrm>
      </p:grpSpPr>
      <p:sp>
        <p:nvSpPr>
          <p:cNvPr id="138" name="Shape 138"/>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9" name="Shape 139"/>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0" name="Shape 140"/>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1" name="Shape 141"/>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42" name="Shape 142"/>
        <p:cNvGrpSpPr/>
        <p:nvPr/>
      </p:nvGrpSpPr>
      <p:grpSpPr>
        <a:xfrm>
          <a:off x="0" y="0"/>
          <a:ext cx="0" cy="0"/>
          <a:chOff x="0" y="0"/>
          <a:chExt cx="0" cy="0"/>
        </a:xfrm>
      </p:grpSpPr>
      <p:sp>
        <p:nvSpPr>
          <p:cNvPr id="143" name="Shape 143"/>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4" name="Shape 14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45" name="Shape 145"/>
        <p:cNvGrpSpPr/>
        <p:nvPr/>
      </p:nvGrpSpPr>
      <p:grpSpPr>
        <a:xfrm>
          <a:off x="0" y="0"/>
          <a:ext cx="0" cy="0"/>
          <a:chOff x="0" y="0"/>
          <a:chExt cx="0" cy="0"/>
        </a:xfrm>
      </p:grpSpPr>
      <p:sp>
        <p:nvSpPr>
          <p:cNvPr id="146" name="Shape 146"/>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7" name="Shape 147"/>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3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8" name="Shape 148"/>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9" name="Shape 14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50" name="Shape 150"/>
        <p:cNvGrpSpPr/>
        <p:nvPr/>
      </p:nvGrpSpPr>
      <p:grpSpPr>
        <a:xfrm>
          <a:off x="0" y="0"/>
          <a:ext cx="0" cy="0"/>
          <a:chOff x="0" y="0"/>
          <a:chExt cx="0" cy="0"/>
        </a:xfrm>
      </p:grpSpPr>
      <p:sp>
        <p:nvSpPr>
          <p:cNvPr id="151" name="Shape 151"/>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52" name="Shape 15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3" name="Shape 153"/>
        <p:cNvGrpSpPr/>
        <p:nvPr/>
      </p:nvGrpSpPr>
      <p:grpSpPr>
        <a:xfrm>
          <a:off x="0" y="0"/>
          <a:ext cx="0" cy="0"/>
          <a:chOff x="0" y="0"/>
          <a:chExt cx="0" cy="0"/>
        </a:xfrm>
      </p:grpSpPr>
      <p:sp>
        <p:nvSpPr>
          <p:cNvPr id="154" name="Shape 154"/>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55" name="Shape 155"/>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56" name="Shape 15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57" name="Shape 157"/>
        <p:cNvGrpSpPr/>
        <p:nvPr/>
      </p:nvGrpSpPr>
      <p:grpSpPr>
        <a:xfrm>
          <a:off x="0" y="0"/>
          <a:ext cx="0" cy="0"/>
          <a:chOff x="0" y="0"/>
          <a:chExt cx="0" cy="0"/>
        </a:xfrm>
      </p:grpSpPr>
      <p:sp>
        <p:nvSpPr>
          <p:cNvPr id="158" name="Shape 158"/>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59" name="Shape 159"/>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60" name="Shape 160"/>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298450" lvl="1" marL="9144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298450" lvl="2" marL="13716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298450" lvl="3" marL="1828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298450" lvl="4" marL="22860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1" name="Shape 16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62" name="Shape 162"/>
        <p:cNvGrpSpPr/>
        <p:nvPr/>
      </p:nvGrpSpPr>
      <p:grpSpPr>
        <a:xfrm>
          <a:off x="0" y="0"/>
          <a:ext cx="0" cy="0"/>
          <a:chOff x="0" y="0"/>
          <a:chExt cx="0" cy="0"/>
        </a:xfrm>
      </p:grpSpPr>
      <p:sp>
        <p:nvSpPr>
          <p:cNvPr id="163" name="Shape 163"/>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4" name="Shape 16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65" name="Shape 165"/>
        <p:cNvGrpSpPr/>
        <p:nvPr/>
      </p:nvGrpSpPr>
      <p:grpSpPr>
        <a:xfrm>
          <a:off x="0" y="0"/>
          <a:ext cx="0" cy="0"/>
          <a:chOff x="0" y="0"/>
          <a:chExt cx="0" cy="0"/>
        </a:xfrm>
      </p:grpSpPr>
      <p:sp>
        <p:nvSpPr>
          <p:cNvPr id="166" name="Shape 166"/>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7" name="Shape 167"/>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8" name="Shape 168"/>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9" name="Shape 16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70" name="Shape 170"/>
        <p:cNvGrpSpPr/>
        <p:nvPr/>
      </p:nvGrpSpPr>
      <p:grpSpPr>
        <a:xfrm>
          <a:off x="0" y="0"/>
          <a:ext cx="0" cy="0"/>
          <a:chOff x="0" y="0"/>
          <a:chExt cx="0" cy="0"/>
        </a:xfrm>
      </p:grpSpPr>
      <p:sp>
        <p:nvSpPr>
          <p:cNvPr id="171" name="Shape 171"/>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Helvetica Neue"/>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2" name="Shape 172"/>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indent="-381000" lvl="1" marL="914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3" name="Shape 17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74" name="Shape 174"/>
        <p:cNvGrpSpPr/>
        <p:nvPr/>
      </p:nvGrpSpPr>
      <p:grpSpPr>
        <a:xfrm>
          <a:off x="0" y="0"/>
          <a:ext cx="0" cy="0"/>
          <a:chOff x="0" y="0"/>
          <a:chExt cx="0" cy="0"/>
        </a:xfrm>
      </p:grpSpPr>
      <p:sp>
        <p:nvSpPr>
          <p:cNvPr id="175" name="Shape 175"/>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6" name="Shape 17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77" name="Shape 177"/>
        <p:cNvGrpSpPr/>
        <p:nvPr/>
      </p:nvGrpSpPr>
      <p:grpSpPr>
        <a:xfrm>
          <a:off x="0" y="0"/>
          <a:ext cx="0" cy="0"/>
          <a:chOff x="0" y="0"/>
          <a:chExt cx="0" cy="0"/>
        </a:xfrm>
      </p:grpSpPr>
      <p:sp>
        <p:nvSpPr>
          <p:cNvPr id="178" name="Shape 178"/>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81" name="Shape 181"/>
        <p:cNvGrpSpPr/>
        <p:nvPr/>
      </p:nvGrpSpPr>
      <p:grpSpPr>
        <a:xfrm>
          <a:off x="0" y="0"/>
          <a:ext cx="0" cy="0"/>
          <a:chOff x="0" y="0"/>
          <a:chExt cx="0" cy="0"/>
        </a:xfrm>
      </p:grpSpPr>
      <p:sp>
        <p:nvSpPr>
          <p:cNvPr id="182" name="Shape 182"/>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83" name="Shape 183"/>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84" name="Shape 184"/>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85" name="Shape 185"/>
        <p:cNvGrpSpPr/>
        <p:nvPr/>
      </p:nvGrpSpPr>
      <p:grpSpPr>
        <a:xfrm>
          <a:off x="0" y="0"/>
          <a:ext cx="0" cy="0"/>
          <a:chOff x="0" y="0"/>
          <a:chExt cx="0" cy="0"/>
        </a:xfrm>
      </p:grpSpPr>
      <p:sp>
        <p:nvSpPr>
          <p:cNvPr id="186" name="Shape 186"/>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87" name="Shape 187"/>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18" Type="http://schemas.openxmlformats.org/officeDocument/2006/relationships/theme" Target="../theme/theme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sz="5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1" name="Shape 121"/>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22" name="Shape 122"/>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sz="500"/>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hyperlink" Target="https://github.com/hunkim/DeepLearningZeroToAll/blob/master/lab-12-0-rnn_basics.ipynb" TargetMode="External"/><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hyperlink" Target="https://github.com/hunkim/DeepLearningZeroToAll/blob/master/lab-12-0-rnn_basics.ipynb" TargetMode="Externa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hyperlink" Target="https://github.com/hunkim/DeepLearningZeroToAll/blob/master/lab-12-0-rnn_basics.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hyperlink" Target="https://github.com/hunkim/DeepLearningZeroToAll/blob/master/lab-12-0-rnn_basics.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hyperlink" Target="https://github.com/hunkim/DeepLearningZeroToAll/blob/master/lab-12-1-hello-rnn.p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github.com/hunkim/DeepLearningZeroToAll/blob/master/lab-12-1-hello-rnn.p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github.com/hunkim/DeepLearningZeroToAll/blob/master/lab-12-1-hello-rnn.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hunkim/DeepLearningZeroToAll/blob/master/lab-12-0-rnn_basics.ipynb"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github.com/hunkim/DeepLearningZeroToAll/blob/master/lab-12-1-hello-rnn.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hunkim/DeepLearningZeroToAll/blob/master/lab-12-1-hello-rnn.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github.com/hunkim/DeepLearningZeroToAll/blob/master/lab-12-1-hello-rnn.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3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github.com/hunkim/DeepLearningZeroToAll/blob/master/lab-12-1-hello-rnn.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github.com/hunkim/DeepLearningZeroToAll/blob/master/lab-12-2-char-seq-rnn.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github.com/hunkim/DeepLearningZeroToAll/blob/master/lab-12-2-char-seq-rnn.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12-2-char-seq-rnn.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12-4-rnn_long_char.py"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github.com/hunkim/DeepLearningZeroToAll/blob/master/lab-12-4-rnn_long_char.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12-4-rnn_long_char.p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github.com/hunkim/DeepLearningZeroToAll/blob/master/lab-12-4-rnn_long_char.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github.com/hunkim/DeepLearningZeroToAll/blob/master/lab-12-2-char-seq-rnn.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4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github.com/hunkim/DeepLearningZeroToAll/blob/master/lab-12-4-rnn_long_char.p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github.com/hunkim/DeepLearningZeroToAll/blob/master/lab-12-4-rnn_long_char.p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github.com/hunkim/DeepLearningZeroToAll/blob/master/lab-12-4-rnn_long_char.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github.com/hunkim/DeepLearningZeroToAll/blob/master/lab-12-0-rnn_basics.ipynb"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hyperlink" Target="https://www.tensorflow.org/versions/r0.11/tutorials/wide_and_deep/inde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personal.ie.cuhk.edu.hk/~ccloy/project_target_code/index.html" TargetMode="Externa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hyperlink" Target="https://github.com/hunkim/DeepLearningZeroToAll/blob/master/lab-12-4-rnn_long_char.p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hyperlink" Target="https://github.com/hunkim/DeepLearningZeroToAll/blob/master/lab-12-4-rnn_long_char.p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4.png"/><Relationship Id="rId4" Type="http://schemas.openxmlformats.org/officeDocument/2006/relationships/hyperlink" Target="https://github.com/hunkim/DeepLearningZeroToAll/blob/master/lab-12-4-rnn_long_char.py"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4.png"/><Relationship Id="rId4" Type="http://schemas.openxmlformats.org/officeDocument/2006/relationships/hyperlink" Target="https://github.com/hunkim/DeepLearningZeroToAll/blob/master/lab-12-4-rnn_long_char.py"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github.com/hunkim/DeepLearningZeroToAll/blob/master/lab-12-4-rnn_long_char.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hyperlink" Target="https://github.com/hunkim/DeepLearningZeroToAll/blob/master/lab-12-4-rnn_long_char.py"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hyperlink" Target="http://karpathy.github.io/2015/05/21/rnn-effectiven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https://github.com/hunkim/DeepLearningZeroToAll/blob/master/lab-12-0-rnn_basics.ipynb"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hyperlink" Target="http://karpathy.github.io/2015/05/21/rnn-effectivenes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github.com/sherjilozair/char-rnn-tensorflow" TargetMode="External"/><Relationship Id="rId4" Type="http://schemas.openxmlformats.org/officeDocument/2006/relationships/hyperlink" Target="https://github.com/hunkim/word-rnn-tensorflow" TargetMode="External"/><Relationship Id="rId5"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6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github.com/hunkim/DeepLearningZeroToAll/blob/master/lab-12-0-rnn_basics.ipynb"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7.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2.png"/><Relationship Id="rId7" Type="http://schemas.openxmlformats.org/officeDocument/2006/relationships/image" Target="../media/image1.png"/></Relationships>
</file>

<file path=ppt/slides/_rels/slide6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9" Type="http://schemas.openxmlformats.org/officeDocument/2006/relationships/image" Target="../media/image14.png"/><Relationship Id="rId15" Type="http://schemas.openxmlformats.org/officeDocument/2006/relationships/image" Target="../media/image16.png"/><Relationship Id="rId1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comments" Target="../comments/comment1.xml"/><Relationship Id="rId4" Type="http://schemas.openxmlformats.org/officeDocument/2006/relationships/image" Target="../media/image39.png"/><Relationship Id="rId5" Type="http://schemas.openxmlformats.org/officeDocument/2006/relationships/hyperlink" Target="https://github.com/hunkim/DeepLearningZeroToAll/blob/master/lab-12-5-rnn_stock_prediction.py"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github.com/hunkim/DeepLearningZeroToAll/blob/master/lab-12-5-rnn_stock_prediction.py"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hyperlink" Target="https://github.com/hunkim/DeepLearningZeroToAll/blob/master/lab-12-5-rnn_stock_prediction.py"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jiwonkim.org/awesome-rn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hyperlink" Target="https://github.com/hunkim/DeepLearningZeroToAll/blob/master/lab-12-0-rnn_basics.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193" name="Shape 193"/>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a:t>
            </a:r>
            <a:endParaRPr/>
          </a:p>
        </p:txBody>
      </p:sp>
      <p:sp>
        <p:nvSpPr>
          <p:cNvPr id="194" name="Shape 194"/>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195" name="Shape 195"/>
          <p:cNvGrpSpPr/>
          <p:nvPr/>
        </p:nvGrpSpPr>
        <p:grpSpPr>
          <a:xfrm>
            <a:off x="-348127" y="87975"/>
            <a:ext cx="2543803" cy="1589522"/>
            <a:chOff x="-928337" y="234600"/>
            <a:chExt cx="6783474" cy="4238725"/>
          </a:xfrm>
        </p:grpSpPr>
        <p:pic>
          <p:nvPicPr>
            <p:cNvPr id="196" name="Shape 196"/>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197" name="Shape 197"/>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98" name="Shape 198"/>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457200" y="499050"/>
            <a:ext cx="8614201" cy="4339650"/>
          </a:xfrm>
          <a:prstGeom prst="rect">
            <a:avLst/>
          </a:prstGeom>
          <a:noFill/>
          <a:ln>
            <a:noFill/>
          </a:ln>
        </p:spPr>
      </p:pic>
      <p:sp>
        <p:nvSpPr>
          <p:cNvPr id="278" name="Shape 278"/>
          <p:cNvSpPr txBox="1"/>
          <p:nvPr>
            <p:ph type="title"/>
          </p:nvPr>
        </p:nvSpPr>
        <p:spPr>
          <a:xfrm>
            <a:off x="3108126" y="-94655"/>
            <a:ext cx="5518500" cy="1285800"/>
          </a:xfrm>
          <a:prstGeom prst="rect">
            <a:avLst/>
          </a:prstGeom>
        </p:spPr>
        <p:txBody>
          <a:bodyPr anchorCtr="0" anchor="ctr" bIns="34275" lIns="34275" spcFirstLastPara="1" rIns="34275" wrap="square" tIns="34275">
            <a:noAutofit/>
          </a:bodyPr>
          <a:lstStyle/>
          <a:p>
            <a:pPr indent="0" lvl="0" marL="0" algn="l">
              <a:spcBef>
                <a:spcPts val="0"/>
              </a:spcBef>
              <a:spcAft>
                <a:spcPts val="0"/>
              </a:spcAft>
              <a:buNone/>
            </a:pPr>
            <a:r>
              <a:rPr lang="en"/>
              <a:t>Unfolding to n </a:t>
            </a:r>
            <a:r>
              <a:rPr lang="en"/>
              <a:t>sequences</a:t>
            </a:r>
            <a:endParaRPr/>
          </a:p>
        </p:txBody>
      </p:sp>
      <p:sp>
        <p:nvSpPr>
          <p:cNvPr id="279" name="Shape 279"/>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pic>
        <p:nvPicPr>
          <p:cNvPr id="280" name="Shape 280"/>
          <p:cNvPicPr preferRelativeResize="0"/>
          <p:nvPr/>
        </p:nvPicPr>
        <p:blipFill>
          <a:blip r:embed="rId5">
            <a:alphaModFix/>
          </a:blip>
          <a:stretch>
            <a:fillRect/>
          </a:stretch>
        </p:blipFill>
        <p:spPr>
          <a:xfrm>
            <a:off x="389075" y="2198100"/>
            <a:ext cx="1657725" cy="1957101"/>
          </a:xfrm>
          <a:prstGeom prst="rect">
            <a:avLst/>
          </a:prstGeom>
          <a:noFill/>
          <a:ln>
            <a:noFill/>
          </a:ln>
        </p:spPr>
      </p:pic>
      <p:pic>
        <p:nvPicPr>
          <p:cNvPr id="281" name="Shape 281"/>
          <p:cNvPicPr preferRelativeResize="0"/>
          <p:nvPr/>
        </p:nvPicPr>
        <p:blipFill>
          <a:blip r:embed="rId6">
            <a:alphaModFix/>
          </a:blip>
          <a:stretch>
            <a:fillRect/>
          </a:stretch>
        </p:blipFill>
        <p:spPr>
          <a:xfrm>
            <a:off x="1845575" y="2969400"/>
            <a:ext cx="915875" cy="488975"/>
          </a:xfrm>
          <a:prstGeom prst="rect">
            <a:avLst/>
          </a:prstGeom>
          <a:noFill/>
          <a:ln>
            <a:noFill/>
          </a:ln>
        </p:spPr>
      </p:pic>
      <p:sp>
        <p:nvSpPr>
          <p:cNvPr id="282" name="Shape 282"/>
          <p:cNvSpPr txBox="1"/>
          <p:nvPr/>
        </p:nvSpPr>
        <p:spPr>
          <a:xfrm>
            <a:off x="501050" y="695900"/>
            <a:ext cx="23799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Consolas"/>
                <a:ea typeface="Consolas"/>
                <a:cs typeface="Consolas"/>
                <a:sym typeface="Consolas"/>
              </a:rPr>
              <a:t>Hidden_size=2</a:t>
            </a:r>
            <a:endParaRPr b="1" sz="1800">
              <a:latin typeface="Consolas"/>
              <a:ea typeface="Consolas"/>
              <a:cs typeface="Consolas"/>
              <a:sym typeface="Consolas"/>
            </a:endParaRPr>
          </a:p>
          <a:p>
            <a:pPr indent="0" lvl="0" marL="0">
              <a:spcBef>
                <a:spcPts val="0"/>
              </a:spcBef>
              <a:spcAft>
                <a:spcPts val="0"/>
              </a:spcAft>
              <a:buNone/>
            </a:pPr>
            <a:r>
              <a:rPr b="1" lang="en" sz="1800">
                <a:latin typeface="Consolas"/>
                <a:ea typeface="Consolas"/>
                <a:cs typeface="Consolas"/>
                <a:sym typeface="Consolas"/>
              </a:rPr>
              <a:t>sequence_length=5</a:t>
            </a:r>
            <a:endParaRPr b="1" sz="1800">
              <a:latin typeface="Consolas"/>
              <a:ea typeface="Consolas"/>
              <a:cs typeface="Consolas"/>
              <a:sym typeface="Consolas"/>
            </a:endParaRPr>
          </a:p>
        </p:txBody>
      </p:sp>
      <p:sp>
        <p:nvSpPr>
          <p:cNvPr id="283" name="Shape 283"/>
          <p:cNvSpPr/>
          <p:nvPr/>
        </p:nvSpPr>
        <p:spPr>
          <a:xfrm>
            <a:off x="2804575" y="2180175"/>
            <a:ext cx="5228100" cy="1957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4" name="Shape 284"/>
          <p:cNvPicPr preferRelativeResize="0"/>
          <p:nvPr/>
        </p:nvPicPr>
        <p:blipFill>
          <a:blip r:embed="rId7">
            <a:alphaModFix/>
          </a:blip>
          <a:stretch>
            <a:fillRect/>
          </a:stretch>
        </p:blipFill>
        <p:spPr>
          <a:xfrm>
            <a:off x="2652175" y="2180175"/>
            <a:ext cx="5372718" cy="1908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76200" y="2618675"/>
            <a:ext cx="4709250" cy="2372426"/>
          </a:xfrm>
          <a:prstGeom prst="rect">
            <a:avLst/>
          </a:prstGeom>
          <a:noFill/>
          <a:ln>
            <a:noFill/>
          </a:ln>
        </p:spPr>
      </p:pic>
      <p:sp>
        <p:nvSpPr>
          <p:cNvPr id="290" name="Shape 290"/>
          <p:cNvSpPr txBox="1"/>
          <p:nvPr>
            <p:ph type="title"/>
          </p:nvPr>
        </p:nvSpPr>
        <p:spPr>
          <a:xfrm>
            <a:off x="2346126" y="-94655"/>
            <a:ext cx="5518500" cy="12858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Unfolding to n sequences</a:t>
            </a:r>
            <a:endParaRPr/>
          </a:p>
        </p:txBody>
      </p:sp>
      <p:sp>
        <p:nvSpPr>
          <p:cNvPr id="291" name="Shape 291"/>
          <p:cNvSpPr txBox="1"/>
          <p:nvPr/>
        </p:nvSpPr>
        <p:spPr>
          <a:xfrm>
            <a:off x="0" y="782600"/>
            <a:ext cx="7603500" cy="1988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200">
                <a:solidFill>
                  <a:srgbClr val="408080"/>
                </a:solidFill>
                <a:latin typeface="Consolas"/>
                <a:ea typeface="Consolas"/>
                <a:cs typeface="Consolas"/>
                <a:sym typeface="Consolas"/>
              </a:rPr>
              <a:t># One cell RNN input_dim (4) -&gt; output_dim (2). sequence: 5</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hidden_size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a:t>
            </a:r>
            <a:r>
              <a:rPr lang="en" sz="1200">
                <a:solidFill>
                  <a:srgbClr val="666666"/>
                </a:solidFill>
                <a:latin typeface="Consolas"/>
                <a:ea typeface="Consolas"/>
                <a:cs typeface="Consolas"/>
                <a:sym typeface="Consolas"/>
              </a:rPr>
              <a:t>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contrib</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hidden_size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lang="en" sz="1200">
                <a:solidFill>
                  <a:srgbClr val="008000"/>
                </a:solidFill>
                <a:latin typeface="Consolas"/>
                <a:ea typeface="Consolas"/>
                <a:cs typeface="Consolas"/>
                <a:sym typeface="Consolas"/>
              </a:rPr>
              <a:t>print</a:t>
            </a:r>
            <a:r>
              <a:rPr lang="en" sz="1200">
                <a:solidFill>
                  <a:srgbClr val="333333"/>
                </a:solidFill>
                <a:latin typeface="Consolas"/>
                <a:ea typeface="Consolas"/>
                <a:cs typeface="Consolas"/>
                <a:sym typeface="Consolas"/>
              </a:rPr>
              <a:t>(x_data</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shape)</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endParaRPr sz="1200">
              <a:solidFill>
                <a:srgbClr val="333333"/>
              </a:solidFill>
              <a:latin typeface="Consolas"/>
              <a:ea typeface="Consolas"/>
              <a:cs typeface="Consolas"/>
              <a:sym typeface="Consolas"/>
            </a:endParaRPr>
          </a:p>
        </p:txBody>
      </p:sp>
      <p:sp>
        <p:nvSpPr>
          <p:cNvPr id="292" name="Shape 292"/>
          <p:cNvSpPr txBox="1"/>
          <p:nvPr/>
        </p:nvSpPr>
        <p:spPr>
          <a:xfrm>
            <a:off x="5347925" y="2288100"/>
            <a:ext cx="3714300" cy="26058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200">
                <a:solidFill>
                  <a:srgbClr val="274E13"/>
                </a:solidFill>
                <a:highlight>
                  <a:srgbClr val="FFFFFF"/>
                </a:highlight>
              </a:rPr>
              <a:t>X_data = </a:t>
            </a:r>
            <a:r>
              <a:rPr b="1" lang="en" sz="1200">
                <a:solidFill>
                  <a:srgbClr val="274E13"/>
                </a:solidFill>
                <a:highlight>
                  <a:srgbClr val="FFFFFF"/>
                </a:highlight>
              </a:rPr>
              <a:t>array</a:t>
            </a:r>
            <a:endParaRPr b="1" sz="1200">
              <a:solidFill>
                <a:srgbClr val="274E13"/>
              </a:solidFill>
              <a:highlight>
                <a:srgbClr val="FFFFFF"/>
              </a:highlight>
            </a:endParaRPr>
          </a:p>
          <a:p>
            <a:pPr indent="0" lvl="0" marL="0" rtl="0">
              <a:lnSpc>
                <a:spcPct val="115000"/>
              </a:lnSpc>
              <a:spcBef>
                <a:spcPts val="0"/>
              </a:spcBef>
              <a:spcAft>
                <a:spcPts val="0"/>
              </a:spcAft>
              <a:buNone/>
            </a:pPr>
            <a:r>
              <a:rPr b="1" lang="en" sz="1200">
                <a:solidFill>
                  <a:srgbClr val="274E13"/>
                </a:solidFill>
                <a:highlight>
                  <a:srgbClr val="FFFFFF"/>
                </a:highlight>
              </a:rPr>
              <a:t>    ([[[ 1.,  0.,  0.,  0.],</a:t>
            </a:r>
            <a:br>
              <a:rPr b="1" lang="en" sz="1200">
                <a:solidFill>
                  <a:srgbClr val="274E13"/>
                </a:solidFill>
                <a:highlight>
                  <a:srgbClr val="FFFFFF"/>
                </a:highlight>
              </a:rPr>
            </a:br>
            <a:r>
              <a:rPr b="1" lang="en" sz="1200">
                <a:solidFill>
                  <a:srgbClr val="274E13"/>
                </a:solidFill>
                <a:highlight>
                  <a:srgbClr val="FFFFFF"/>
                </a:highlight>
              </a:rPr>
              <a:t>        [ 0.,  1.,  0.,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0.,  1.]]], dtype=float32)</a:t>
            </a:r>
            <a:br>
              <a:rPr b="1" lang="en" sz="1200">
                <a:solidFill>
                  <a:srgbClr val="274E13"/>
                </a:solidFill>
                <a:highlight>
                  <a:srgbClr val="FFFFFF"/>
                </a:highlight>
              </a:rPr>
            </a:br>
            <a:r>
              <a:rPr b="1" lang="en" sz="1200">
                <a:solidFill>
                  <a:srgbClr val="274E13"/>
                </a:solidFill>
                <a:highlight>
                  <a:srgbClr val="FFFFFF"/>
                </a:highlight>
              </a:rPr>
              <a:t>Outputs = array</a:t>
            </a:r>
            <a:endParaRPr b="1" sz="1200">
              <a:solidFill>
                <a:srgbClr val="274E13"/>
              </a:solidFill>
              <a:highlight>
                <a:srgbClr val="FFFFFF"/>
              </a:highlight>
            </a:endParaRPr>
          </a:p>
          <a:p>
            <a:pPr indent="0" lvl="0" marL="0" rtl="0">
              <a:lnSpc>
                <a:spcPct val="115000"/>
              </a:lnSpc>
              <a:spcBef>
                <a:spcPts val="0"/>
              </a:spcBef>
              <a:spcAft>
                <a:spcPts val="0"/>
              </a:spcAft>
              <a:buNone/>
            </a:pPr>
            <a:r>
              <a:rPr b="1" lang="en" sz="1200">
                <a:solidFill>
                  <a:srgbClr val="274E13"/>
                </a:solidFill>
                <a:highlight>
                  <a:srgbClr val="FFFFFF"/>
                </a:highlight>
              </a:rPr>
              <a:t>    ([[[ 0.19709368,  0.24918222],</a:t>
            </a:r>
            <a:br>
              <a:rPr b="1" lang="en" sz="1200">
                <a:solidFill>
                  <a:srgbClr val="274E13"/>
                </a:solidFill>
                <a:highlight>
                  <a:srgbClr val="FFFFFF"/>
                </a:highlight>
              </a:rPr>
            </a:br>
            <a:r>
              <a:rPr b="1" lang="en" sz="1200">
                <a:solidFill>
                  <a:srgbClr val="274E13"/>
                </a:solidFill>
                <a:highlight>
                  <a:srgbClr val="FFFFFF"/>
                </a:highlight>
              </a:rPr>
              <a:t>        [-0.11721198,  0.1784237 ],</a:t>
            </a:r>
            <a:br>
              <a:rPr b="1" lang="en" sz="1200">
                <a:solidFill>
                  <a:srgbClr val="274E13"/>
                </a:solidFill>
                <a:highlight>
                  <a:srgbClr val="FFFFFF"/>
                </a:highlight>
              </a:rPr>
            </a:br>
            <a:r>
              <a:rPr b="1" lang="en" sz="1200">
                <a:solidFill>
                  <a:srgbClr val="274E13"/>
                </a:solidFill>
                <a:highlight>
                  <a:srgbClr val="FFFFFF"/>
                </a:highlight>
              </a:rPr>
              <a:t>        [-0.35297349, -0.66278851],</a:t>
            </a:r>
            <a:br>
              <a:rPr b="1" lang="en" sz="1200">
                <a:solidFill>
                  <a:srgbClr val="274E13"/>
                </a:solidFill>
                <a:highlight>
                  <a:srgbClr val="FFFFFF"/>
                </a:highlight>
              </a:rPr>
            </a:br>
            <a:r>
              <a:rPr b="1" lang="en" sz="1200">
                <a:solidFill>
                  <a:srgbClr val="274E13"/>
                </a:solidFill>
                <a:highlight>
                  <a:srgbClr val="FFFFFF"/>
                </a:highlight>
              </a:rPr>
              <a:t>        [-0.70915914, -0.58334434],</a:t>
            </a:r>
            <a:br>
              <a:rPr b="1" lang="en" sz="1200">
                <a:solidFill>
                  <a:srgbClr val="274E13"/>
                </a:solidFill>
                <a:highlight>
                  <a:srgbClr val="FFFFFF"/>
                </a:highlight>
              </a:rPr>
            </a:br>
            <a:r>
              <a:rPr b="1" lang="en" sz="1200">
                <a:solidFill>
                  <a:srgbClr val="274E13"/>
                </a:solidFill>
                <a:highlight>
                  <a:srgbClr val="FFFFFF"/>
                </a:highlight>
              </a:rPr>
              <a:t>        [-0.38886023,  0.47304463]]], dtype=float32)</a:t>
            </a:r>
            <a:endParaRPr b="1" sz="1200">
              <a:solidFill>
                <a:srgbClr val="274E13"/>
              </a:solidFill>
              <a:highlight>
                <a:srgbClr val="FFFFFF"/>
              </a:highlight>
            </a:endParaRPr>
          </a:p>
        </p:txBody>
      </p:sp>
      <p:pic>
        <p:nvPicPr>
          <p:cNvPr id="293" name="Shape 293"/>
          <p:cNvPicPr preferRelativeResize="0"/>
          <p:nvPr/>
        </p:nvPicPr>
        <p:blipFill>
          <a:blip r:embed="rId4">
            <a:alphaModFix/>
          </a:blip>
          <a:stretch>
            <a:fillRect/>
          </a:stretch>
        </p:blipFill>
        <p:spPr>
          <a:xfrm>
            <a:off x="6585600" y="935000"/>
            <a:ext cx="2096204" cy="1159200"/>
          </a:xfrm>
          <a:prstGeom prst="rect">
            <a:avLst/>
          </a:prstGeom>
          <a:noFill/>
          <a:ln>
            <a:noFill/>
          </a:ln>
        </p:spPr>
      </p:pic>
      <p:sp>
        <p:nvSpPr>
          <p:cNvPr id="294" name="Shape 294"/>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5"/>
              </a:rPr>
              <a:t>https://github.com/hunkim/DeepLearningZeroToAll/blob/master/lab-12-0-rnn_basics.ipynb</a:t>
            </a:r>
            <a:r>
              <a:rPr lang="en" sz="1100">
                <a:solidFill>
                  <a:srgbClr val="808080"/>
                </a:solidFill>
              </a:rPr>
              <a:t> </a:t>
            </a:r>
            <a:endParaRPr sz="1100"/>
          </a:p>
        </p:txBody>
      </p:sp>
      <p:sp>
        <p:nvSpPr>
          <p:cNvPr id="295" name="Shape 295"/>
          <p:cNvSpPr txBox="1"/>
          <p:nvPr/>
        </p:nvSpPr>
        <p:spPr>
          <a:xfrm>
            <a:off x="76200" y="2726275"/>
            <a:ext cx="1490100" cy="4806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sz="1100">
                <a:latin typeface="Consolas"/>
                <a:ea typeface="Consolas"/>
                <a:cs typeface="Consolas"/>
                <a:sym typeface="Consolas"/>
              </a:rPr>
              <a:t>Hidden_size=2</a:t>
            </a:r>
            <a:endParaRPr b="1" sz="1100">
              <a:latin typeface="Consolas"/>
              <a:ea typeface="Consolas"/>
              <a:cs typeface="Consolas"/>
              <a:sym typeface="Consolas"/>
            </a:endParaRPr>
          </a:p>
          <a:p>
            <a:pPr indent="0" lvl="0" marL="0" rtl="0">
              <a:spcBef>
                <a:spcPts val="0"/>
              </a:spcBef>
              <a:spcAft>
                <a:spcPts val="0"/>
              </a:spcAft>
              <a:buNone/>
            </a:pPr>
            <a:r>
              <a:rPr b="1" lang="en" sz="1100">
                <a:latin typeface="Consolas"/>
                <a:ea typeface="Consolas"/>
                <a:cs typeface="Consolas"/>
                <a:sym typeface="Consolas"/>
              </a:rPr>
              <a:t>sequence_length=5</a:t>
            </a:r>
            <a:endParaRPr b="1" sz="1100">
              <a:latin typeface="Consolas"/>
              <a:ea typeface="Consolas"/>
              <a:cs typeface="Consolas"/>
              <a:sym typeface="Consolas"/>
            </a:endParaRPr>
          </a:p>
        </p:txBody>
      </p:sp>
      <p:grpSp>
        <p:nvGrpSpPr>
          <p:cNvPr id="296" name="Shape 296"/>
          <p:cNvGrpSpPr/>
          <p:nvPr/>
        </p:nvGrpSpPr>
        <p:grpSpPr>
          <a:xfrm>
            <a:off x="1254206" y="3538481"/>
            <a:ext cx="2983177" cy="1033764"/>
            <a:chOff x="2275425" y="2317750"/>
            <a:chExt cx="5556300" cy="1969825"/>
          </a:xfrm>
        </p:grpSpPr>
        <p:sp>
          <p:nvSpPr>
            <p:cNvPr id="297" name="Shape 297"/>
            <p:cNvSpPr/>
            <p:nvPr/>
          </p:nvSpPr>
          <p:spPr>
            <a:xfrm>
              <a:off x="2275425" y="2317750"/>
              <a:ext cx="5556300" cy="1968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98" name="Shape 298"/>
            <p:cNvPicPr preferRelativeResize="0"/>
            <p:nvPr/>
          </p:nvPicPr>
          <p:blipFill>
            <a:blip r:embed="rId6">
              <a:alphaModFix/>
            </a:blip>
            <a:stretch>
              <a:fillRect/>
            </a:stretch>
          </p:blipFill>
          <p:spPr>
            <a:xfrm>
              <a:off x="2338925" y="2379150"/>
              <a:ext cx="5372718" cy="190842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4340225" y="-228600"/>
            <a:ext cx="4236300" cy="121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400">
                <a:solidFill>
                  <a:schemeClr val="dk1"/>
                </a:solidFill>
                <a:latin typeface="Gill Sans"/>
                <a:ea typeface="Gill Sans"/>
                <a:cs typeface="Gill Sans"/>
                <a:sym typeface="Gill Sans"/>
              </a:rPr>
              <a:t>Batching input</a:t>
            </a:r>
            <a:endParaRPr sz="3400">
              <a:solidFill>
                <a:schemeClr val="dk1"/>
              </a:solidFill>
              <a:latin typeface="Gill Sans"/>
              <a:ea typeface="Gill Sans"/>
              <a:cs typeface="Gill Sans"/>
              <a:sym typeface="Gill Sans"/>
            </a:endParaRPr>
          </a:p>
        </p:txBody>
      </p:sp>
      <p:pic>
        <p:nvPicPr>
          <p:cNvPr id="304" name="Shape 304"/>
          <p:cNvPicPr preferRelativeResize="0"/>
          <p:nvPr/>
        </p:nvPicPr>
        <p:blipFill>
          <a:blip r:embed="rId3">
            <a:alphaModFix/>
          </a:blip>
          <a:stretch>
            <a:fillRect/>
          </a:stretch>
        </p:blipFill>
        <p:spPr>
          <a:xfrm>
            <a:off x="0" y="73175"/>
            <a:ext cx="9143998" cy="5078771"/>
          </a:xfrm>
          <a:prstGeom prst="rect">
            <a:avLst/>
          </a:prstGeom>
          <a:noFill/>
          <a:ln>
            <a:noFill/>
          </a:ln>
        </p:spPr>
      </p:pic>
      <p:sp>
        <p:nvSpPr>
          <p:cNvPr id="305" name="Shape 305"/>
          <p:cNvSpPr txBox="1"/>
          <p:nvPr/>
        </p:nvSpPr>
        <p:spPr>
          <a:xfrm>
            <a:off x="160275" y="187925"/>
            <a:ext cx="2379900" cy="9975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sz="1800">
                <a:latin typeface="Consolas"/>
                <a:ea typeface="Consolas"/>
                <a:cs typeface="Consolas"/>
                <a:sym typeface="Consolas"/>
              </a:rPr>
              <a:t>Hidden_size=2</a:t>
            </a:r>
            <a:endParaRPr b="1" sz="1800">
              <a:latin typeface="Consolas"/>
              <a:ea typeface="Consolas"/>
              <a:cs typeface="Consolas"/>
              <a:sym typeface="Consolas"/>
            </a:endParaRPr>
          </a:p>
          <a:p>
            <a:pPr indent="0" lvl="0" marL="0">
              <a:spcBef>
                <a:spcPts val="0"/>
              </a:spcBef>
              <a:spcAft>
                <a:spcPts val="0"/>
              </a:spcAft>
              <a:buNone/>
            </a:pPr>
            <a:r>
              <a:rPr b="1" lang="en" sz="1800">
                <a:latin typeface="Consolas"/>
                <a:ea typeface="Consolas"/>
                <a:cs typeface="Consolas"/>
                <a:sym typeface="Consolas"/>
              </a:rPr>
              <a:t>sequence_length=5</a:t>
            </a:r>
            <a:endParaRPr b="1" sz="1800">
              <a:latin typeface="Consolas"/>
              <a:ea typeface="Consolas"/>
              <a:cs typeface="Consolas"/>
              <a:sym typeface="Consolas"/>
            </a:endParaRPr>
          </a:p>
          <a:p>
            <a:pPr indent="0" lvl="0" marL="0" rtl="0">
              <a:spcBef>
                <a:spcPts val="0"/>
              </a:spcBef>
              <a:spcAft>
                <a:spcPts val="0"/>
              </a:spcAft>
              <a:buNone/>
            </a:pPr>
            <a:r>
              <a:rPr b="1" lang="en" sz="1800">
                <a:latin typeface="Consolas"/>
                <a:ea typeface="Consolas"/>
                <a:cs typeface="Consolas"/>
                <a:sym typeface="Consolas"/>
              </a:rPr>
              <a:t>batch_size=3</a:t>
            </a:r>
            <a:endParaRPr b="1" sz="1800">
              <a:latin typeface="Consolas"/>
              <a:ea typeface="Consolas"/>
              <a:cs typeface="Consolas"/>
              <a:sym typeface="Consolas"/>
            </a:endParaRPr>
          </a:p>
        </p:txBody>
      </p:sp>
      <p:grpSp>
        <p:nvGrpSpPr>
          <p:cNvPr id="306" name="Shape 306"/>
          <p:cNvGrpSpPr/>
          <p:nvPr/>
        </p:nvGrpSpPr>
        <p:grpSpPr>
          <a:xfrm>
            <a:off x="2275425" y="2317750"/>
            <a:ext cx="5556300" cy="1969825"/>
            <a:chOff x="2275425" y="2317750"/>
            <a:chExt cx="5556300" cy="1969825"/>
          </a:xfrm>
        </p:grpSpPr>
        <p:sp>
          <p:nvSpPr>
            <p:cNvPr id="307" name="Shape 307"/>
            <p:cNvSpPr/>
            <p:nvPr/>
          </p:nvSpPr>
          <p:spPr>
            <a:xfrm>
              <a:off x="2275425" y="2317750"/>
              <a:ext cx="5556300" cy="1968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8" name="Shape 308"/>
            <p:cNvPicPr preferRelativeResize="0"/>
            <p:nvPr/>
          </p:nvPicPr>
          <p:blipFill>
            <a:blip r:embed="rId4">
              <a:alphaModFix/>
            </a:blip>
            <a:stretch>
              <a:fillRect/>
            </a:stretch>
          </p:blipFill>
          <p:spPr>
            <a:xfrm>
              <a:off x="2338925" y="2379150"/>
              <a:ext cx="5372718" cy="19084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nvSpPr>
        <p:spPr>
          <a:xfrm>
            <a:off x="4340225" y="-228600"/>
            <a:ext cx="4236300" cy="121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400">
                <a:solidFill>
                  <a:schemeClr val="dk1"/>
                </a:solidFill>
                <a:latin typeface="Gill Sans"/>
                <a:ea typeface="Gill Sans"/>
                <a:cs typeface="Gill Sans"/>
                <a:sym typeface="Gill Sans"/>
              </a:rPr>
              <a:t>Batching input</a:t>
            </a:r>
            <a:endParaRPr sz="3400">
              <a:solidFill>
                <a:schemeClr val="dk1"/>
              </a:solidFill>
              <a:latin typeface="Gill Sans"/>
              <a:ea typeface="Gill Sans"/>
              <a:cs typeface="Gill Sans"/>
              <a:sym typeface="Gill Sans"/>
            </a:endParaRPr>
          </a:p>
        </p:txBody>
      </p:sp>
      <p:pic>
        <p:nvPicPr>
          <p:cNvPr id="314" name="Shape 314"/>
          <p:cNvPicPr preferRelativeResize="0"/>
          <p:nvPr/>
        </p:nvPicPr>
        <p:blipFill>
          <a:blip r:embed="rId3">
            <a:alphaModFix/>
          </a:blip>
          <a:stretch>
            <a:fillRect/>
          </a:stretch>
        </p:blipFill>
        <p:spPr>
          <a:xfrm>
            <a:off x="0" y="3243725"/>
            <a:ext cx="3420376" cy="1899776"/>
          </a:xfrm>
          <a:prstGeom prst="rect">
            <a:avLst/>
          </a:prstGeom>
          <a:noFill/>
          <a:ln>
            <a:noFill/>
          </a:ln>
        </p:spPr>
      </p:pic>
      <p:sp>
        <p:nvSpPr>
          <p:cNvPr id="315" name="Shape 315"/>
          <p:cNvSpPr txBox="1"/>
          <p:nvPr/>
        </p:nvSpPr>
        <p:spPr>
          <a:xfrm>
            <a:off x="-228600" y="649325"/>
            <a:ext cx="8848800" cy="2785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200">
                <a:solidFill>
                  <a:srgbClr val="408080"/>
                </a:solidFill>
                <a:latin typeface="Consolas"/>
                <a:ea typeface="Consolas"/>
                <a:cs typeface="Consolas"/>
                <a:sym typeface="Consolas"/>
              </a:rPr>
              <a:t>    </a:t>
            </a:r>
            <a:r>
              <a:rPr i="1" lang="en" sz="1200">
                <a:solidFill>
                  <a:srgbClr val="408080"/>
                </a:solidFill>
                <a:latin typeface="Consolas"/>
                <a:ea typeface="Consolas"/>
                <a:cs typeface="Consolas"/>
                <a:sym typeface="Consolas"/>
              </a:rPr>
              <a:t>#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a:t>
            </a:r>
            <a:r>
              <a:rPr lang="en" sz="1200">
                <a:solidFill>
                  <a:srgbClr val="333333"/>
                </a:solidFill>
                <a:latin typeface="Consolas"/>
                <a:ea typeface="Consolas"/>
                <a:cs typeface="Consolas"/>
                <a:sym typeface="Consolas"/>
              </a:rPr>
              <a:t>,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endParaRPr sz="1200">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endParaRPr sz="1200">
              <a:solidFill>
                <a:srgbClr val="333333"/>
              </a:solidFill>
              <a:latin typeface="Consolas"/>
              <a:ea typeface="Consolas"/>
              <a:cs typeface="Consolas"/>
              <a:sym typeface="Consolas"/>
            </a:endParaRPr>
          </a:p>
        </p:txBody>
      </p:sp>
      <p:sp>
        <p:nvSpPr>
          <p:cNvPr id="316" name="Shape 316"/>
          <p:cNvSpPr txBox="1"/>
          <p:nvPr/>
        </p:nvSpPr>
        <p:spPr>
          <a:xfrm>
            <a:off x="5537450" y="1036475"/>
            <a:ext cx="1656300" cy="37053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endParaRPr sz="1100">
              <a:solidFill>
                <a:schemeClr val="dk1"/>
              </a:solidFill>
              <a:highlight>
                <a:srgbClr val="FFFFFF"/>
              </a:highlight>
            </a:endParaRPr>
          </a:p>
        </p:txBody>
      </p:sp>
      <p:sp>
        <p:nvSpPr>
          <p:cNvPr id="317" name="Shape 317"/>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sp>
        <p:nvSpPr>
          <p:cNvPr id="318" name="Shape 318"/>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Consolas"/>
                <a:ea typeface="Consolas"/>
                <a:cs typeface="Consolas"/>
                <a:sym typeface="Consolas"/>
              </a:rPr>
              <a:t>Hidden_size=2</a:t>
            </a:r>
            <a:endParaRPr b="1" sz="1200">
              <a:latin typeface="Consolas"/>
              <a:ea typeface="Consolas"/>
              <a:cs typeface="Consolas"/>
              <a:sym typeface="Consolas"/>
            </a:endParaRPr>
          </a:p>
          <a:p>
            <a:pPr indent="0" lvl="0" marL="0" rtl="0">
              <a:spcBef>
                <a:spcPts val="0"/>
              </a:spcBef>
              <a:spcAft>
                <a:spcPts val="0"/>
              </a:spcAft>
              <a:buNone/>
            </a:pPr>
            <a:r>
              <a:rPr b="1" lang="en" sz="1200">
                <a:latin typeface="Consolas"/>
                <a:ea typeface="Consolas"/>
                <a:cs typeface="Consolas"/>
                <a:sym typeface="Consolas"/>
              </a:rPr>
              <a:t>sequence_length=5</a:t>
            </a:r>
            <a:endParaRPr b="1" sz="1200">
              <a:latin typeface="Consolas"/>
              <a:ea typeface="Consolas"/>
              <a:cs typeface="Consolas"/>
              <a:sym typeface="Consolas"/>
            </a:endParaRPr>
          </a:p>
          <a:p>
            <a:pPr indent="0" lvl="0" marL="0" rtl="0">
              <a:spcBef>
                <a:spcPts val="0"/>
              </a:spcBef>
              <a:spcAft>
                <a:spcPts val="0"/>
              </a:spcAft>
              <a:buNone/>
            </a:pPr>
            <a:r>
              <a:rPr b="1" lang="en" sz="1200">
                <a:latin typeface="Consolas"/>
                <a:ea typeface="Consolas"/>
                <a:cs typeface="Consolas"/>
                <a:sym typeface="Consolas"/>
              </a:rPr>
              <a:t>batch_size=3</a:t>
            </a:r>
            <a:endParaRPr b="1" sz="1200">
              <a:latin typeface="Consolas"/>
              <a:ea typeface="Consolas"/>
              <a:cs typeface="Consolas"/>
              <a:sym typeface="Consolas"/>
            </a:endParaRPr>
          </a:p>
        </p:txBody>
      </p:sp>
      <p:sp>
        <p:nvSpPr>
          <p:cNvPr id="319" name="Shape 319"/>
          <p:cNvSpPr/>
          <p:nvPr/>
        </p:nvSpPr>
        <p:spPr>
          <a:xfrm>
            <a:off x="52925" y="3312575"/>
            <a:ext cx="804300" cy="328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nvSpPr>
        <p:spPr>
          <a:xfrm>
            <a:off x="4340225" y="-228600"/>
            <a:ext cx="4236300" cy="121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400">
                <a:solidFill>
                  <a:schemeClr val="dk1"/>
                </a:solidFill>
                <a:latin typeface="Gill Sans"/>
                <a:ea typeface="Gill Sans"/>
                <a:cs typeface="Gill Sans"/>
                <a:sym typeface="Gill Sans"/>
              </a:rPr>
              <a:t>Batching input</a:t>
            </a:r>
            <a:endParaRPr sz="3400">
              <a:solidFill>
                <a:schemeClr val="dk1"/>
              </a:solidFill>
              <a:latin typeface="Gill Sans"/>
              <a:ea typeface="Gill Sans"/>
              <a:cs typeface="Gill Sans"/>
              <a:sym typeface="Gill Sans"/>
            </a:endParaRPr>
          </a:p>
        </p:txBody>
      </p:sp>
      <p:pic>
        <p:nvPicPr>
          <p:cNvPr id="325" name="Shape 325"/>
          <p:cNvPicPr preferRelativeResize="0"/>
          <p:nvPr/>
        </p:nvPicPr>
        <p:blipFill>
          <a:blip r:embed="rId3">
            <a:alphaModFix/>
          </a:blip>
          <a:stretch>
            <a:fillRect/>
          </a:stretch>
        </p:blipFill>
        <p:spPr>
          <a:xfrm>
            <a:off x="0" y="3243725"/>
            <a:ext cx="3420376" cy="1899776"/>
          </a:xfrm>
          <a:prstGeom prst="rect">
            <a:avLst/>
          </a:prstGeom>
          <a:noFill/>
          <a:ln>
            <a:noFill/>
          </a:ln>
        </p:spPr>
      </p:pic>
      <p:sp>
        <p:nvSpPr>
          <p:cNvPr id="326" name="Shape 326"/>
          <p:cNvSpPr txBox="1"/>
          <p:nvPr/>
        </p:nvSpPr>
        <p:spPr>
          <a:xfrm>
            <a:off x="-228600" y="649325"/>
            <a:ext cx="8848800" cy="2785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200">
                <a:solidFill>
                  <a:srgbClr val="408080"/>
                </a:solidFill>
                <a:latin typeface="Consolas"/>
                <a:ea typeface="Consolas"/>
                <a:cs typeface="Consolas"/>
                <a:sym typeface="Consolas"/>
              </a:rPr>
              <a:t>    #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endParaRPr sz="1200">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endParaRPr sz="1200">
              <a:solidFill>
                <a:srgbClr val="333333"/>
              </a:solidFill>
              <a:latin typeface="Consolas"/>
              <a:ea typeface="Consolas"/>
              <a:cs typeface="Consolas"/>
              <a:sym typeface="Consolas"/>
            </a:endParaRPr>
          </a:p>
        </p:txBody>
      </p:sp>
      <p:sp>
        <p:nvSpPr>
          <p:cNvPr id="327" name="Shape 327"/>
          <p:cNvSpPr txBox="1"/>
          <p:nvPr/>
        </p:nvSpPr>
        <p:spPr>
          <a:xfrm>
            <a:off x="5156450" y="1036475"/>
            <a:ext cx="1656300" cy="3705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endParaRPr sz="1100">
              <a:solidFill>
                <a:schemeClr val="dk1"/>
              </a:solidFill>
              <a:highlight>
                <a:srgbClr val="FFFFFF"/>
              </a:highlight>
            </a:endParaRPr>
          </a:p>
        </p:txBody>
      </p:sp>
      <p:sp>
        <p:nvSpPr>
          <p:cNvPr id="328" name="Shape 328"/>
          <p:cNvSpPr txBox="1"/>
          <p:nvPr/>
        </p:nvSpPr>
        <p:spPr>
          <a:xfrm>
            <a:off x="6702825" y="1191875"/>
            <a:ext cx="2370900" cy="33945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a:solidFill>
                  <a:schemeClr val="dk1"/>
                </a:solidFill>
                <a:highlight>
                  <a:srgbClr val="FFFFFF"/>
                </a:highlight>
              </a:rPr>
              <a:t>array([[[-0.0173022 , -0.12929453],</a:t>
            </a:r>
            <a:br>
              <a:rPr lang="en" sz="1100">
                <a:solidFill>
                  <a:schemeClr val="dk1"/>
                </a:solidFill>
                <a:highlight>
                  <a:srgbClr val="FFFFFF"/>
                </a:highlight>
              </a:rPr>
            </a:br>
            <a:r>
              <a:rPr lang="en" sz="1100">
                <a:solidFill>
                  <a:schemeClr val="dk1"/>
                </a:solidFill>
                <a:highlight>
                  <a:srgbClr val="FFFFFF"/>
                </a:highlight>
              </a:rPr>
              <a:t>        [-0.14995177, -0.23189341],</a:t>
            </a:r>
            <a:br>
              <a:rPr lang="en" sz="1100">
                <a:solidFill>
                  <a:schemeClr val="dk1"/>
                </a:solidFill>
                <a:highlight>
                  <a:srgbClr val="FFFFFF"/>
                </a:highlight>
              </a:rPr>
            </a:br>
            <a:r>
              <a:rPr lang="en" sz="1100">
                <a:solidFill>
                  <a:schemeClr val="dk1"/>
                </a:solidFill>
                <a:highlight>
                  <a:srgbClr val="FFFFFF"/>
                </a:highlight>
              </a:rPr>
              <a:t>        [ 0.03294011,  0.01962204],</a:t>
            </a:r>
            <a:br>
              <a:rPr lang="en" sz="1100">
                <a:solidFill>
                  <a:schemeClr val="dk1"/>
                </a:solidFill>
                <a:highlight>
                  <a:srgbClr val="FFFFFF"/>
                </a:highlight>
              </a:rPr>
            </a:br>
            <a:r>
              <a:rPr lang="en" sz="1100">
                <a:solidFill>
                  <a:schemeClr val="dk1"/>
                </a:solidFill>
                <a:highlight>
                  <a:srgbClr val="FFFFFF"/>
                </a:highlight>
              </a:rPr>
              <a:t>        [ 0.12852104,  0.12375218],</a:t>
            </a:r>
            <a:br>
              <a:rPr lang="en" sz="1100">
                <a:solidFill>
                  <a:schemeClr val="dk1"/>
                </a:solidFill>
                <a:highlight>
                  <a:srgbClr val="FFFFFF"/>
                </a:highlight>
              </a:rPr>
            </a:br>
            <a:r>
              <a:rPr lang="en" sz="1100">
                <a:solidFill>
                  <a:schemeClr val="dk1"/>
                </a:solidFill>
                <a:highlight>
                  <a:srgbClr val="FFFFFF"/>
                </a:highlight>
              </a:rPr>
              <a:t>        [ 0.13597946,  0.31746736]],</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[[-0.15243632, -0.14177315],</a:t>
            </a:r>
            <a:br>
              <a:rPr lang="en" sz="1100">
                <a:solidFill>
                  <a:schemeClr val="dk1"/>
                </a:solidFill>
                <a:highlight>
                  <a:srgbClr val="FFFFFF"/>
                </a:highlight>
              </a:rPr>
            </a:br>
            <a:r>
              <a:rPr lang="en" sz="1100">
                <a:solidFill>
                  <a:schemeClr val="dk1"/>
                </a:solidFill>
                <a:highlight>
                  <a:srgbClr val="FFFFFF"/>
                </a:highlight>
              </a:rPr>
              <a:t>        [ 0.04586344,  0.12249056],</a:t>
            </a:r>
            <a:br>
              <a:rPr lang="en" sz="1100">
                <a:solidFill>
                  <a:schemeClr val="dk1"/>
                </a:solidFill>
                <a:highlight>
                  <a:srgbClr val="FFFFFF"/>
                </a:highlight>
              </a:rPr>
            </a:br>
            <a:r>
              <a:rPr lang="en" sz="1100">
                <a:solidFill>
                  <a:schemeClr val="dk1"/>
                </a:solidFill>
                <a:highlight>
                  <a:srgbClr val="FFFFFF"/>
                </a:highlight>
              </a:rPr>
              <a:t>        [ 0.14292534,  0.15872268],</a:t>
            </a:r>
            <a:br>
              <a:rPr lang="en" sz="1100">
                <a:solidFill>
                  <a:schemeClr val="dk1"/>
                </a:solidFill>
                <a:highlight>
                  <a:srgbClr val="FFFFFF"/>
                </a:highlight>
              </a:rPr>
            </a:br>
            <a:r>
              <a:rPr lang="en" sz="1100">
                <a:solidFill>
                  <a:schemeClr val="dk1"/>
                </a:solidFill>
                <a:highlight>
                  <a:srgbClr val="FFFFFF"/>
                </a:highlight>
              </a:rPr>
              <a:t>        [ 0.18998367,  0.21004884],</a:t>
            </a:r>
            <a:br>
              <a:rPr lang="en" sz="1100">
                <a:solidFill>
                  <a:schemeClr val="dk1"/>
                </a:solidFill>
                <a:highlight>
                  <a:srgbClr val="FFFFFF"/>
                </a:highlight>
              </a:rPr>
            </a:br>
            <a:r>
              <a:rPr lang="en" sz="1100">
                <a:solidFill>
                  <a:schemeClr val="dk1"/>
                </a:solidFill>
                <a:highlight>
                  <a:srgbClr val="FFFFFF"/>
                </a:highlight>
              </a:rPr>
              <a:t>        [ 0.21788891,  0.24151592]],</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[[ 0.10713603,  0.11001928],</a:t>
            </a:r>
            <a:br>
              <a:rPr lang="en" sz="1100">
                <a:solidFill>
                  <a:schemeClr val="dk1"/>
                </a:solidFill>
                <a:highlight>
                  <a:srgbClr val="FFFFFF"/>
                </a:highlight>
              </a:rPr>
            </a:br>
            <a:r>
              <a:rPr lang="en" sz="1100">
                <a:solidFill>
                  <a:schemeClr val="dk1"/>
                </a:solidFill>
                <a:highlight>
                  <a:srgbClr val="FFFFFF"/>
                </a:highlight>
              </a:rPr>
              <a:t>        [ 0.17076059,  0.1799853 ],</a:t>
            </a:r>
            <a:br>
              <a:rPr lang="en" sz="1100">
                <a:solidFill>
                  <a:schemeClr val="dk1"/>
                </a:solidFill>
                <a:highlight>
                  <a:srgbClr val="FFFFFF"/>
                </a:highlight>
              </a:rPr>
            </a:br>
            <a:r>
              <a:rPr lang="en" sz="1100">
                <a:solidFill>
                  <a:schemeClr val="dk1"/>
                </a:solidFill>
                <a:highlight>
                  <a:srgbClr val="FFFFFF"/>
                </a:highlight>
              </a:rPr>
              <a:t>        [-0.03531617,  0.08993293],</a:t>
            </a:r>
            <a:br>
              <a:rPr lang="en" sz="1100">
                <a:solidFill>
                  <a:schemeClr val="dk1"/>
                </a:solidFill>
                <a:highlight>
                  <a:srgbClr val="FFFFFF"/>
                </a:highlight>
              </a:rPr>
            </a:br>
            <a:r>
              <a:rPr lang="en" sz="1100">
                <a:solidFill>
                  <a:schemeClr val="dk1"/>
                </a:solidFill>
                <a:highlight>
                  <a:srgbClr val="FFFFFF"/>
                </a:highlight>
              </a:rPr>
              <a:t>        [-0.1881337 , -0.08296411],</a:t>
            </a:r>
            <a:br>
              <a:rPr lang="en" sz="1100">
                <a:solidFill>
                  <a:schemeClr val="dk1"/>
                </a:solidFill>
                <a:highlight>
                  <a:srgbClr val="FFFFFF"/>
                </a:highlight>
              </a:rPr>
            </a:br>
            <a:r>
              <a:rPr lang="en" sz="1100">
                <a:solidFill>
                  <a:schemeClr val="dk1"/>
                </a:solidFill>
                <a:highlight>
                  <a:srgbClr val="FFFFFF"/>
                </a:highlight>
              </a:rPr>
              <a:t>        [-0.00404597,  0.07156041]]],</a:t>
            </a:r>
            <a:endParaRPr sz="1100">
              <a:solidFill>
                <a:schemeClr val="dk1"/>
              </a:solidFill>
              <a:highlight>
                <a:srgbClr val="FFFFFF"/>
              </a:highlight>
            </a:endParaRPr>
          </a:p>
        </p:txBody>
      </p:sp>
      <p:sp>
        <p:nvSpPr>
          <p:cNvPr id="329" name="Shape 329"/>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sp>
        <p:nvSpPr>
          <p:cNvPr id="330" name="Shape 330"/>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Consolas"/>
                <a:ea typeface="Consolas"/>
                <a:cs typeface="Consolas"/>
                <a:sym typeface="Consolas"/>
              </a:rPr>
              <a:t>Hidden_size=2</a:t>
            </a:r>
            <a:endParaRPr b="1" sz="1200">
              <a:latin typeface="Consolas"/>
              <a:ea typeface="Consolas"/>
              <a:cs typeface="Consolas"/>
              <a:sym typeface="Consolas"/>
            </a:endParaRPr>
          </a:p>
          <a:p>
            <a:pPr indent="0" lvl="0" marL="0" rtl="0">
              <a:spcBef>
                <a:spcPts val="0"/>
              </a:spcBef>
              <a:spcAft>
                <a:spcPts val="0"/>
              </a:spcAft>
              <a:buNone/>
            </a:pPr>
            <a:r>
              <a:rPr b="1" lang="en" sz="1200">
                <a:latin typeface="Consolas"/>
                <a:ea typeface="Consolas"/>
                <a:cs typeface="Consolas"/>
                <a:sym typeface="Consolas"/>
              </a:rPr>
              <a:t>sequence_length=5</a:t>
            </a:r>
            <a:endParaRPr b="1" sz="1200">
              <a:latin typeface="Consolas"/>
              <a:ea typeface="Consolas"/>
              <a:cs typeface="Consolas"/>
              <a:sym typeface="Consolas"/>
            </a:endParaRPr>
          </a:p>
          <a:p>
            <a:pPr indent="0" lvl="0" marL="0" rtl="0">
              <a:spcBef>
                <a:spcPts val="0"/>
              </a:spcBef>
              <a:spcAft>
                <a:spcPts val="0"/>
              </a:spcAft>
              <a:buNone/>
            </a:pPr>
            <a:r>
              <a:rPr b="1" lang="en" sz="1200">
                <a:latin typeface="Consolas"/>
                <a:ea typeface="Consolas"/>
                <a:cs typeface="Consolas"/>
                <a:sym typeface="Consolas"/>
              </a:rPr>
              <a:t>batch_size=3</a:t>
            </a:r>
            <a:endParaRPr b="1" sz="1200">
              <a:latin typeface="Consolas"/>
              <a:ea typeface="Consolas"/>
              <a:cs typeface="Consolas"/>
              <a:sym typeface="Consolas"/>
            </a:endParaRPr>
          </a:p>
        </p:txBody>
      </p:sp>
      <p:sp>
        <p:nvSpPr>
          <p:cNvPr id="331" name="Shape 331"/>
          <p:cNvSpPr/>
          <p:nvPr/>
        </p:nvSpPr>
        <p:spPr>
          <a:xfrm>
            <a:off x="52925" y="3312575"/>
            <a:ext cx="804300" cy="328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337" name="Shape 337"/>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2</a:t>
            </a:r>
            <a:endParaRPr/>
          </a:p>
          <a:p>
            <a:pPr indent="0" lvl="0" marL="0" marR="0" rtl="0" algn="ctr">
              <a:lnSpc>
                <a:spcPct val="100000"/>
              </a:lnSpc>
              <a:spcBef>
                <a:spcPts val="0"/>
              </a:spcBef>
              <a:spcAft>
                <a:spcPts val="0"/>
              </a:spcAft>
              <a:buClr>
                <a:srgbClr val="000000"/>
              </a:buClr>
              <a:buFont typeface="Gill Sans"/>
              <a:buNone/>
            </a:pPr>
            <a:r>
              <a:rPr lang="en" sz="2700"/>
              <a:t>Hi Hello </a:t>
            </a:r>
            <a:r>
              <a:rPr b="0" i="0" lang="en" sz="2700" u="none" cap="none" strike="noStrike">
                <a:solidFill>
                  <a:srgbClr val="000000"/>
                </a:solidFill>
                <a:latin typeface="Gill Sans"/>
                <a:ea typeface="Gill Sans"/>
                <a:cs typeface="Gill Sans"/>
                <a:sym typeface="Gill Sans"/>
              </a:rPr>
              <a:t>RNN</a:t>
            </a:r>
            <a:endParaRPr/>
          </a:p>
        </p:txBody>
      </p:sp>
      <p:sp>
        <p:nvSpPr>
          <p:cNvPr id="338" name="Shape 338"/>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339" name="Shape 339"/>
          <p:cNvGrpSpPr/>
          <p:nvPr/>
        </p:nvGrpSpPr>
        <p:grpSpPr>
          <a:xfrm>
            <a:off x="-348127" y="87975"/>
            <a:ext cx="2543803" cy="1589522"/>
            <a:chOff x="-928337" y="234600"/>
            <a:chExt cx="6783474" cy="4238725"/>
          </a:xfrm>
        </p:grpSpPr>
        <p:pic>
          <p:nvPicPr>
            <p:cNvPr id="340" name="Shape 340"/>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341" name="Shape 341"/>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342" name="Shape 342"/>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348" name="Shape 348"/>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349" name="Shape 349"/>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350" name="Shape 350"/>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351" name="Shape 351"/>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352" name="Shape 352"/>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353" name="Shape 353"/>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354" name="Shape 354"/>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355" name="Shape 355"/>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356" name="Shape 356"/>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357" name="Shape 357"/>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358" name="Shape 358"/>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359" name="Shape 359"/>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Teach RNN ‘hihello’</a:t>
            </a:r>
            <a:endParaRPr/>
          </a:p>
        </p:txBody>
      </p:sp>
      <p:pic>
        <p:nvPicPr>
          <p:cNvPr id="365" name="Shape 365"/>
          <p:cNvPicPr preferRelativeResize="0"/>
          <p:nvPr/>
        </p:nvPicPr>
        <p:blipFill>
          <a:blip r:embed="rId3">
            <a:alphaModFix/>
          </a:blip>
          <a:stretch>
            <a:fillRect/>
          </a:stretch>
        </p:blipFill>
        <p:spPr>
          <a:xfrm>
            <a:off x="228600" y="1572145"/>
            <a:ext cx="8839200" cy="2831106"/>
          </a:xfrm>
          <a:prstGeom prst="rect">
            <a:avLst/>
          </a:prstGeom>
          <a:noFill/>
          <a:ln>
            <a:noFill/>
          </a:ln>
        </p:spPr>
      </p:pic>
      <p:sp>
        <p:nvSpPr>
          <p:cNvPr id="366" name="Shape 366"/>
          <p:cNvSpPr txBox="1"/>
          <p:nvPr/>
        </p:nvSpPr>
        <p:spPr>
          <a:xfrm>
            <a:off x="594425" y="3809050"/>
            <a:ext cx="375600" cy="45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367" name="Shape 367"/>
          <p:cNvSpPr txBox="1"/>
          <p:nvPr/>
        </p:nvSpPr>
        <p:spPr>
          <a:xfrm>
            <a:off x="3493475" y="3809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368" name="Shape 368"/>
          <p:cNvSpPr txBox="1"/>
          <p:nvPr/>
        </p:nvSpPr>
        <p:spPr>
          <a:xfrm>
            <a:off x="2043950" y="3809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i</a:t>
            </a:r>
            <a:endParaRPr b="1" sz="2400">
              <a:latin typeface="Consolas"/>
              <a:ea typeface="Consolas"/>
              <a:cs typeface="Consolas"/>
              <a:sym typeface="Consolas"/>
            </a:endParaRPr>
          </a:p>
        </p:txBody>
      </p:sp>
      <p:sp>
        <p:nvSpPr>
          <p:cNvPr id="369" name="Shape 369"/>
          <p:cNvSpPr txBox="1"/>
          <p:nvPr/>
        </p:nvSpPr>
        <p:spPr>
          <a:xfrm>
            <a:off x="4943000" y="3809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e</a:t>
            </a:r>
            <a:endParaRPr b="1" sz="2400">
              <a:latin typeface="Consolas"/>
              <a:ea typeface="Consolas"/>
              <a:cs typeface="Consolas"/>
              <a:sym typeface="Consolas"/>
            </a:endParaRPr>
          </a:p>
        </p:txBody>
      </p:sp>
      <p:sp>
        <p:nvSpPr>
          <p:cNvPr id="370" name="Shape 370"/>
          <p:cNvSpPr txBox="1"/>
          <p:nvPr/>
        </p:nvSpPr>
        <p:spPr>
          <a:xfrm>
            <a:off x="7842050" y="3809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371" name="Shape 371"/>
          <p:cNvSpPr txBox="1"/>
          <p:nvPr/>
        </p:nvSpPr>
        <p:spPr>
          <a:xfrm>
            <a:off x="6392525" y="3809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372" name="Shape 372"/>
          <p:cNvSpPr txBox="1"/>
          <p:nvPr/>
        </p:nvSpPr>
        <p:spPr>
          <a:xfrm>
            <a:off x="594425"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i</a:t>
            </a:r>
            <a:endParaRPr b="1" sz="2400">
              <a:latin typeface="Consolas"/>
              <a:ea typeface="Consolas"/>
              <a:cs typeface="Consolas"/>
              <a:sym typeface="Consolas"/>
            </a:endParaRPr>
          </a:p>
        </p:txBody>
      </p:sp>
      <p:sp>
        <p:nvSpPr>
          <p:cNvPr id="373" name="Shape 373"/>
          <p:cNvSpPr txBox="1"/>
          <p:nvPr/>
        </p:nvSpPr>
        <p:spPr>
          <a:xfrm>
            <a:off x="3493475"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e</a:t>
            </a:r>
            <a:endParaRPr b="1" sz="2400">
              <a:latin typeface="Consolas"/>
              <a:ea typeface="Consolas"/>
              <a:cs typeface="Consolas"/>
              <a:sym typeface="Consolas"/>
            </a:endParaRPr>
          </a:p>
        </p:txBody>
      </p:sp>
      <p:sp>
        <p:nvSpPr>
          <p:cNvPr id="374" name="Shape 374"/>
          <p:cNvSpPr txBox="1"/>
          <p:nvPr/>
        </p:nvSpPr>
        <p:spPr>
          <a:xfrm>
            <a:off x="2043950"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375" name="Shape 375"/>
          <p:cNvSpPr txBox="1"/>
          <p:nvPr/>
        </p:nvSpPr>
        <p:spPr>
          <a:xfrm>
            <a:off x="4943000"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376" name="Shape 376"/>
          <p:cNvSpPr txBox="1"/>
          <p:nvPr/>
        </p:nvSpPr>
        <p:spPr>
          <a:xfrm>
            <a:off x="7842050"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o</a:t>
            </a:r>
            <a:endParaRPr b="1" sz="2400">
              <a:latin typeface="Consolas"/>
              <a:ea typeface="Consolas"/>
              <a:cs typeface="Consolas"/>
              <a:sym typeface="Consolas"/>
            </a:endParaRPr>
          </a:p>
        </p:txBody>
      </p:sp>
      <p:sp>
        <p:nvSpPr>
          <p:cNvPr id="377" name="Shape 377"/>
          <p:cNvSpPr txBox="1"/>
          <p:nvPr/>
        </p:nvSpPr>
        <p:spPr>
          <a:xfrm>
            <a:off x="6392525" y="16754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051250" y="133950"/>
            <a:ext cx="51012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One-hot encoding</a:t>
            </a:r>
            <a:endParaRPr/>
          </a:p>
        </p:txBody>
      </p:sp>
      <p:pic>
        <p:nvPicPr>
          <p:cNvPr id="383" name="Shape 383"/>
          <p:cNvPicPr preferRelativeResize="0"/>
          <p:nvPr/>
        </p:nvPicPr>
        <p:blipFill>
          <a:blip r:embed="rId3">
            <a:alphaModFix/>
          </a:blip>
          <a:stretch>
            <a:fillRect/>
          </a:stretch>
        </p:blipFill>
        <p:spPr>
          <a:xfrm>
            <a:off x="7189999" y="1148070"/>
            <a:ext cx="1864884" cy="3418955"/>
          </a:xfrm>
          <a:prstGeom prst="rect">
            <a:avLst/>
          </a:prstGeom>
          <a:noFill/>
          <a:ln>
            <a:noFill/>
          </a:ln>
        </p:spPr>
      </p:pic>
      <p:sp>
        <p:nvSpPr>
          <p:cNvPr id="384" name="Shape 384"/>
          <p:cNvSpPr txBox="1"/>
          <p:nvPr/>
        </p:nvSpPr>
        <p:spPr>
          <a:xfrm>
            <a:off x="777350" y="1567025"/>
            <a:ext cx="62319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h 0</a:t>
            </a:r>
            <a:endParaRPr i="1" sz="20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i 1</a:t>
            </a:r>
            <a:endParaRPr i="1" sz="20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e 2</a:t>
            </a:r>
            <a:endParaRPr i="1" sz="20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l 3</a:t>
            </a:r>
            <a:endParaRPr i="1" sz="20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o 4</a:t>
            </a:r>
            <a:endParaRPr i="1" sz="2000">
              <a:solidFill>
                <a:srgbClr val="808080"/>
              </a:solidFill>
              <a:highlight>
                <a:srgbClr val="FFFFFF"/>
              </a:highlight>
              <a:latin typeface="Consolas"/>
              <a:ea typeface="Consolas"/>
              <a:cs typeface="Consolas"/>
              <a:sym typeface="Consolas"/>
            </a:endParaRPr>
          </a:p>
        </p:txBody>
      </p:sp>
      <p:sp>
        <p:nvSpPr>
          <p:cNvPr id="385" name="Shape 385"/>
          <p:cNvSpPr txBox="1"/>
          <p:nvPr/>
        </p:nvSpPr>
        <p:spPr>
          <a:xfrm>
            <a:off x="152400" y="76200"/>
            <a:ext cx="4538400" cy="18126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text: ‘</a:t>
            </a:r>
            <a:r>
              <a:rPr lang="en" sz="1800">
                <a:solidFill>
                  <a:schemeClr val="dk1"/>
                </a:solidFill>
                <a:latin typeface="Consolas"/>
                <a:ea typeface="Consolas"/>
                <a:cs typeface="Consolas"/>
                <a:sym typeface="Consolas"/>
              </a:rPr>
              <a:t>hihello’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unique chars (vocabulary, voc):</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h, i, e, l, 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voc index:</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h:0, i:1, e:2, l:3, o:4  </a:t>
            </a:r>
            <a:endParaRPr sz="1800">
              <a:solidFill>
                <a:schemeClr val="dk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228600" y="1800745"/>
            <a:ext cx="8839200" cy="2831106"/>
          </a:xfrm>
          <a:prstGeom prst="rect">
            <a:avLst/>
          </a:prstGeom>
          <a:noFill/>
          <a:ln>
            <a:noFill/>
          </a:ln>
        </p:spPr>
      </p:pic>
      <p:sp>
        <p:nvSpPr>
          <p:cNvPr id="391" name="Shape 391"/>
          <p:cNvSpPr txBox="1"/>
          <p:nvPr/>
        </p:nvSpPr>
        <p:spPr>
          <a:xfrm>
            <a:off x="594425"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392" name="Shape 392"/>
          <p:cNvSpPr txBox="1"/>
          <p:nvPr/>
        </p:nvSpPr>
        <p:spPr>
          <a:xfrm>
            <a:off x="3493475"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393" name="Shape 393"/>
          <p:cNvSpPr txBox="1"/>
          <p:nvPr/>
        </p:nvSpPr>
        <p:spPr>
          <a:xfrm>
            <a:off x="2043950"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i</a:t>
            </a:r>
            <a:endParaRPr b="1" sz="2400">
              <a:latin typeface="Consolas"/>
              <a:ea typeface="Consolas"/>
              <a:cs typeface="Consolas"/>
              <a:sym typeface="Consolas"/>
            </a:endParaRPr>
          </a:p>
        </p:txBody>
      </p:sp>
      <p:sp>
        <p:nvSpPr>
          <p:cNvPr id="394" name="Shape 394"/>
          <p:cNvSpPr txBox="1"/>
          <p:nvPr/>
        </p:nvSpPr>
        <p:spPr>
          <a:xfrm>
            <a:off x="4943000"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e</a:t>
            </a:r>
            <a:endParaRPr b="1" sz="2400">
              <a:latin typeface="Consolas"/>
              <a:ea typeface="Consolas"/>
              <a:cs typeface="Consolas"/>
              <a:sym typeface="Consolas"/>
            </a:endParaRPr>
          </a:p>
        </p:txBody>
      </p:sp>
      <p:sp>
        <p:nvSpPr>
          <p:cNvPr id="395" name="Shape 395"/>
          <p:cNvSpPr txBox="1"/>
          <p:nvPr/>
        </p:nvSpPr>
        <p:spPr>
          <a:xfrm>
            <a:off x="7842050"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396" name="Shape 396"/>
          <p:cNvSpPr txBox="1"/>
          <p:nvPr/>
        </p:nvSpPr>
        <p:spPr>
          <a:xfrm>
            <a:off x="6392525" y="40376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397" name="Shape 397"/>
          <p:cNvSpPr txBox="1"/>
          <p:nvPr/>
        </p:nvSpPr>
        <p:spPr>
          <a:xfrm>
            <a:off x="594425"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i</a:t>
            </a:r>
            <a:endParaRPr b="1" sz="2400">
              <a:latin typeface="Consolas"/>
              <a:ea typeface="Consolas"/>
              <a:cs typeface="Consolas"/>
              <a:sym typeface="Consolas"/>
            </a:endParaRPr>
          </a:p>
        </p:txBody>
      </p:sp>
      <p:sp>
        <p:nvSpPr>
          <p:cNvPr id="398" name="Shape 398"/>
          <p:cNvSpPr txBox="1"/>
          <p:nvPr/>
        </p:nvSpPr>
        <p:spPr>
          <a:xfrm>
            <a:off x="3493475"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e</a:t>
            </a:r>
            <a:endParaRPr b="1" sz="2400">
              <a:latin typeface="Consolas"/>
              <a:ea typeface="Consolas"/>
              <a:cs typeface="Consolas"/>
              <a:sym typeface="Consolas"/>
            </a:endParaRPr>
          </a:p>
        </p:txBody>
      </p:sp>
      <p:sp>
        <p:nvSpPr>
          <p:cNvPr id="399" name="Shape 399"/>
          <p:cNvSpPr txBox="1"/>
          <p:nvPr/>
        </p:nvSpPr>
        <p:spPr>
          <a:xfrm>
            <a:off x="2043950"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h</a:t>
            </a:r>
            <a:endParaRPr b="1" sz="2400">
              <a:latin typeface="Consolas"/>
              <a:ea typeface="Consolas"/>
              <a:cs typeface="Consolas"/>
              <a:sym typeface="Consolas"/>
            </a:endParaRPr>
          </a:p>
        </p:txBody>
      </p:sp>
      <p:sp>
        <p:nvSpPr>
          <p:cNvPr id="400" name="Shape 400"/>
          <p:cNvSpPr txBox="1"/>
          <p:nvPr/>
        </p:nvSpPr>
        <p:spPr>
          <a:xfrm>
            <a:off x="4943000"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401" name="Shape 401"/>
          <p:cNvSpPr txBox="1"/>
          <p:nvPr/>
        </p:nvSpPr>
        <p:spPr>
          <a:xfrm>
            <a:off x="7842050"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o</a:t>
            </a:r>
            <a:endParaRPr b="1" sz="2400">
              <a:latin typeface="Consolas"/>
              <a:ea typeface="Consolas"/>
              <a:cs typeface="Consolas"/>
              <a:sym typeface="Consolas"/>
            </a:endParaRPr>
          </a:p>
        </p:txBody>
      </p:sp>
      <p:sp>
        <p:nvSpPr>
          <p:cNvPr id="402" name="Shape 402"/>
          <p:cNvSpPr txBox="1"/>
          <p:nvPr/>
        </p:nvSpPr>
        <p:spPr>
          <a:xfrm>
            <a:off x="6392525" y="1904050"/>
            <a:ext cx="375600" cy="45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onsolas"/>
                <a:ea typeface="Consolas"/>
                <a:cs typeface="Consolas"/>
                <a:sym typeface="Consolas"/>
              </a:rPr>
              <a:t>l</a:t>
            </a:r>
            <a:endParaRPr b="1" sz="2400">
              <a:latin typeface="Consolas"/>
              <a:ea typeface="Consolas"/>
              <a:cs typeface="Consolas"/>
              <a:sym typeface="Consolas"/>
            </a:endParaRPr>
          </a:p>
        </p:txBody>
      </p:sp>
      <p:sp>
        <p:nvSpPr>
          <p:cNvPr id="403" name="Shape 403"/>
          <p:cNvSpPr txBox="1"/>
          <p:nvPr/>
        </p:nvSpPr>
        <p:spPr>
          <a:xfrm>
            <a:off x="-8125" y="432730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4" name="Shape 404"/>
          <p:cNvSpPr txBox="1"/>
          <p:nvPr/>
        </p:nvSpPr>
        <p:spPr>
          <a:xfrm>
            <a:off x="1436800" y="43270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5" name="Shape 405"/>
          <p:cNvSpPr txBox="1"/>
          <p:nvPr/>
        </p:nvSpPr>
        <p:spPr>
          <a:xfrm>
            <a:off x="2890925" y="432730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6" name="Shape 406"/>
          <p:cNvSpPr txBox="1"/>
          <p:nvPr/>
        </p:nvSpPr>
        <p:spPr>
          <a:xfrm>
            <a:off x="4340450" y="43270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7" name="Shape 407"/>
          <p:cNvSpPr txBox="1"/>
          <p:nvPr/>
        </p:nvSpPr>
        <p:spPr>
          <a:xfrm>
            <a:off x="5789975" y="432730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8" name="Shape 408"/>
          <p:cNvSpPr txBox="1"/>
          <p:nvPr/>
        </p:nvSpPr>
        <p:spPr>
          <a:xfrm>
            <a:off x="7244100" y="43270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09" name="Shape 409"/>
          <p:cNvSpPr txBox="1"/>
          <p:nvPr/>
        </p:nvSpPr>
        <p:spPr>
          <a:xfrm>
            <a:off x="5476400" y="-94650"/>
            <a:ext cx="4566600" cy="1541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h 0</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i 1</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e 2</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l 3</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o 4</a:t>
            </a:r>
            <a:endParaRPr i="1" sz="1300">
              <a:solidFill>
                <a:srgbClr val="808080"/>
              </a:solidFill>
              <a:highlight>
                <a:srgbClr val="FFFFFF"/>
              </a:highlight>
              <a:latin typeface="Consolas"/>
              <a:ea typeface="Consolas"/>
              <a:cs typeface="Consolas"/>
              <a:sym typeface="Consolas"/>
            </a:endParaRPr>
          </a:p>
        </p:txBody>
      </p:sp>
      <p:sp>
        <p:nvSpPr>
          <p:cNvPr id="410" name="Shape 410"/>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Teach RNN ‘hihello’</a:t>
            </a:r>
            <a:endParaRPr/>
          </a:p>
        </p:txBody>
      </p:sp>
      <p:sp>
        <p:nvSpPr>
          <p:cNvPr id="411" name="Shape 411"/>
          <p:cNvSpPr txBox="1"/>
          <p:nvPr/>
        </p:nvSpPr>
        <p:spPr>
          <a:xfrm>
            <a:off x="65200" y="15076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12" name="Shape 412"/>
          <p:cNvSpPr txBox="1"/>
          <p:nvPr/>
        </p:nvSpPr>
        <p:spPr>
          <a:xfrm>
            <a:off x="1519325" y="150790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13" name="Shape 413"/>
          <p:cNvSpPr txBox="1"/>
          <p:nvPr/>
        </p:nvSpPr>
        <p:spPr>
          <a:xfrm>
            <a:off x="2968850" y="15076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14" name="Shape 414"/>
          <p:cNvSpPr txBox="1"/>
          <p:nvPr/>
        </p:nvSpPr>
        <p:spPr>
          <a:xfrm>
            <a:off x="4418375" y="150790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15" name="Shape 415"/>
          <p:cNvSpPr txBox="1"/>
          <p:nvPr/>
        </p:nvSpPr>
        <p:spPr>
          <a:xfrm>
            <a:off x="5872500" y="15076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endParaRPr sz="1200"/>
          </a:p>
        </p:txBody>
      </p:sp>
      <p:sp>
        <p:nvSpPr>
          <p:cNvPr id="416" name="Shape 416"/>
          <p:cNvSpPr txBox="1"/>
          <p:nvPr/>
        </p:nvSpPr>
        <p:spPr>
          <a:xfrm>
            <a:off x="7320300" y="1507650"/>
            <a:ext cx="1580700" cy="60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204" name="Shape 204"/>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spcBef>
                <a:spcPts val="0"/>
              </a:spcBef>
              <a:spcAft>
                <a:spcPts val="0"/>
              </a:spcAft>
              <a:buNone/>
            </a:pPr>
            <a:r>
              <a:rPr lang="en"/>
              <a:t>Call for comments</a:t>
            </a:r>
            <a:endParaRPr/>
          </a:p>
          <a:p>
            <a:pPr indent="0" lvl="0" marL="0" rtl="0">
              <a:spcBef>
                <a:spcPts val="0"/>
              </a:spcBef>
              <a:spcAft>
                <a:spcPts val="0"/>
              </a:spcAft>
              <a:buNone/>
            </a:pPr>
            <a:r>
              <a:rPr lang="en" sz="2800"/>
              <a:t>Please feel free to add comments directly on these slides</a:t>
            </a:r>
            <a:endParaRPr sz="2800"/>
          </a:p>
          <a:p>
            <a:pPr indent="0" lvl="0" marL="0"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205" name="Shape 20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nvSpPr>
        <p:spPr>
          <a:xfrm>
            <a:off x="5476400" y="-94650"/>
            <a:ext cx="4566600" cy="1541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h 0</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i 1</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e 2</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l 3</a:t>
            </a:r>
            <a:endParaRPr i="1" sz="13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o 4</a:t>
            </a:r>
            <a:endParaRPr i="1" sz="1300">
              <a:solidFill>
                <a:srgbClr val="808080"/>
              </a:solidFill>
              <a:highlight>
                <a:srgbClr val="FFFFFF"/>
              </a:highlight>
              <a:latin typeface="Consolas"/>
              <a:ea typeface="Consolas"/>
              <a:cs typeface="Consolas"/>
              <a:sym typeface="Consolas"/>
            </a:endParaRPr>
          </a:p>
        </p:txBody>
      </p:sp>
      <p:sp>
        <p:nvSpPr>
          <p:cNvPr id="422" name="Shape 42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Teach RNN ‘hihello’</a:t>
            </a:r>
            <a:endParaRPr/>
          </a:p>
        </p:txBody>
      </p:sp>
      <p:pic>
        <p:nvPicPr>
          <p:cNvPr id="423" name="Shape 423"/>
          <p:cNvPicPr preferRelativeResize="0"/>
          <p:nvPr/>
        </p:nvPicPr>
        <p:blipFill>
          <a:blip r:embed="rId3">
            <a:alphaModFix/>
          </a:blip>
          <a:stretch>
            <a:fillRect/>
          </a:stretch>
        </p:blipFill>
        <p:spPr>
          <a:xfrm>
            <a:off x="1714475" y="1966300"/>
            <a:ext cx="5715000" cy="2276475"/>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Creating rnn cell</a:t>
            </a:r>
            <a:endParaRPr/>
          </a:p>
        </p:txBody>
      </p:sp>
      <p:sp>
        <p:nvSpPr>
          <p:cNvPr id="429" name="Shape 429"/>
          <p:cNvSpPr/>
          <p:nvPr/>
        </p:nvSpPr>
        <p:spPr>
          <a:xfrm>
            <a:off x="374299" y="1363854"/>
            <a:ext cx="6313500" cy="29874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 RNN model</a:t>
            </a:r>
            <a:endParaRPr sz="500"/>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BasicLSTMCell(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FFFFFF"/>
              </a:buClr>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GRUCell(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FFFFFF"/>
              </a:solidFill>
              <a:latin typeface="Helvetica Neue"/>
              <a:ea typeface="Helvetica Neue"/>
              <a:cs typeface="Helvetica Neue"/>
              <a:sym typeface="Helvetica Neue"/>
            </a:endParaRPr>
          </a:p>
        </p:txBody>
      </p:sp>
      <p:pic>
        <p:nvPicPr>
          <p:cNvPr id="430" name="Shape 430"/>
          <p:cNvPicPr preferRelativeResize="0"/>
          <p:nvPr/>
        </p:nvPicPr>
        <p:blipFill>
          <a:blip r:embed="rId3">
            <a:alphaModFix/>
          </a:blip>
          <a:stretch>
            <a:fillRect/>
          </a:stretch>
        </p:blipFill>
        <p:spPr>
          <a:xfrm>
            <a:off x="7189999" y="1148070"/>
            <a:ext cx="1864884" cy="34189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Creating rnn cell</a:t>
            </a:r>
            <a:endParaRPr/>
          </a:p>
        </p:txBody>
      </p:sp>
      <p:sp>
        <p:nvSpPr>
          <p:cNvPr id="436" name="Shape 436"/>
          <p:cNvSpPr/>
          <p:nvPr/>
        </p:nvSpPr>
        <p:spPr>
          <a:xfrm>
            <a:off x="374299" y="1363854"/>
            <a:ext cx="6313500" cy="29874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 RNN model</a:t>
            </a:r>
            <a:endParaRPr sz="500"/>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BasicLSTMCell(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GRUCell(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endParaRPr sz="500"/>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p:txBody>
      </p:sp>
      <p:pic>
        <p:nvPicPr>
          <p:cNvPr id="437" name="Shape 437"/>
          <p:cNvPicPr preferRelativeResize="0"/>
          <p:nvPr/>
        </p:nvPicPr>
        <p:blipFill>
          <a:blip r:embed="rId3">
            <a:alphaModFix/>
          </a:blip>
          <a:stretch>
            <a:fillRect/>
          </a:stretch>
        </p:blipFill>
        <p:spPr>
          <a:xfrm>
            <a:off x="7189999" y="1148070"/>
            <a:ext cx="1864884" cy="34189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Execute RNN</a:t>
            </a:r>
            <a:endParaRPr/>
          </a:p>
        </p:txBody>
      </p:sp>
      <p:sp>
        <p:nvSpPr>
          <p:cNvPr id="443" name="Shape 443"/>
          <p:cNvSpPr/>
          <p:nvPr/>
        </p:nvSpPr>
        <p:spPr>
          <a:xfrm>
            <a:off x="374300" y="1363850"/>
            <a:ext cx="6815700" cy="31449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Consolas"/>
                <a:ea typeface="Consolas"/>
                <a:cs typeface="Consolas"/>
                <a:sym typeface="Consolas"/>
              </a:rPr>
              <a:t># RNN model</a:t>
            </a:r>
            <a:endParaRPr sz="2000">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Consolas"/>
                <a:ea typeface="Consolas"/>
                <a:cs typeface="Consolas"/>
                <a:sym typeface="Consolas"/>
              </a:rPr>
              <a:t>rnn_cell = rnn_cell.BasicRNNCell(</a:t>
            </a:r>
            <a:r>
              <a:rPr b="1" i="0" lang="en" sz="2000" u="none" cap="none" strike="noStrike">
                <a:solidFill>
                  <a:srgbClr val="000000"/>
                </a:solidFill>
                <a:latin typeface="Consolas"/>
                <a:ea typeface="Consolas"/>
                <a:cs typeface="Consolas"/>
                <a:sym typeface="Consolas"/>
              </a:rPr>
              <a:t>rnn_size</a:t>
            </a:r>
            <a:r>
              <a:rPr b="0" i="0" lang="en" sz="2000" u="none" cap="none" strike="noStrike">
                <a:solidFill>
                  <a:srgbClr val="000000"/>
                </a:solidFill>
                <a:latin typeface="Consolas"/>
                <a:ea typeface="Consolas"/>
                <a:cs typeface="Consolas"/>
                <a:sym typeface="Consolas"/>
              </a:rPr>
              <a:t>)</a:t>
            </a:r>
            <a:endParaRPr sz="2000">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outputs, _states = tf.nn.dynamic_rnn(</a:t>
            </a:r>
            <a:endParaRPr sz="20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latin typeface="Consolas"/>
                <a:ea typeface="Consolas"/>
                <a:cs typeface="Consolas"/>
                <a:sym typeface="Consolas"/>
              </a:rPr>
              <a:t>rnn_cell</a:t>
            </a:r>
            <a:r>
              <a:rPr lang="en" sz="2000">
                <a:solidFill>
                  <a:schemeClr val="dk1"/>
                </a:solidFill>
                <a:highlight>
                  <a:srgbClr val="FFFFFF"/>
                </a:highlight>
                <a:latin typeface="Consolas"/>
                <a:ea typeface="Consolas"/>
                <a:cs typeface="Consolas"/>
                <a:sym typeface="Consolas"/>
              </a:rPr>
              <a:t>, </a:t>
            </a:r>
            <a:endParaRPr sz="2000">
              <a:solidFill>
                <a:schemeClr val="dk1"/>
              </a:solidFill>
              <a:highlight>
                <a:srgbClr val="FFFFFF"/>
              </a:highlight>
              <a:latin typeface="Consolas"/>
              <a:ea typeface="Consolas"/>
              <a:cs typeface="Consolas"/>
              <a:sym typeface="Consolas"/>
            </a:endParaRPr>
          </a:p>
          <a:p>
            <a:pPr indent="0" lvl="0" marL="2743200" rtl="0">
              <a:lnSpc>
                <a:spcPct val="115000"/>
              </a:lnSpc>
              <a:spcBef>
                <a:spcPts val="0"/>
              </a:spcBef>
              <a:spcAft>
                <a:spcPts val="0"/>
              </a:spcAft>
              <a:buClr>
                <a:schemeClr val="dk1"/>
              </a:buClr>
              <a:buSzPts val="1100"/>
              <a:buFont typeface="Arial"/>
              <a:buNone/>
            </a:pPr>
            <a:r>
              <a:rPr b="1" lang="en" sz="2000">
                <a:solidFill>
                  <a:schemeClr val="dk1"/>
                </a:solidFill>
                <a:highlight>
                  <a:srgbClr val="FFFFFF"/>
                </a:highlight>
                <a:latin typeface="Consolas"/>
                <a:ea typeface="Consolas"/>
                <a:cs typeface="Consolas"/>
                <a:sym typeface="Consolas"/>
              </a:rPr>
              <a:t>X</a:t>
            </a:r>
            <a:r>
              <a:rPr lang="en" sz="2000">
                <a:solidFill>
                  <a:schemeClr val="dk1"/>
                </a:solidFill>
                <a:highlight>
                  <a:srgbClr val="FFFFFF"/>
                </a:highlight>
                <a:latin typeface="Consolas"/>
                <a:ea typeface="Consolas"/>
                <a:cs typeface="Consolas"/>
                <a:sym typeface="Consolas"/>
              </a:rPr>
              <a:t>,</a:t>
            </a:r>
            <a:endParaRPr sz="20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 						</a:t>
            </a:r>
            <a:r>
              <a:rPr lang="en" sz="2000">
                <a:solidFill>
                  <a:srgbClr val="660099"/>
                </a:solidFill>
                <a:highlight>
                  <a:srgbClr val="FFFFFF"/>
                </a:highlight>
                <a:latin typeface="Consolas"/>
                <a:ea typeface="Consolas"/>
                <a:cs typeface="Consolas"/>
                <a:sym typeface="Consolas"/>
              </a:rPr>
              <a:t>initial_state</a:t>
            </a:r>
            <a:r>
              <a:rPr lang="en" sz="2000">
                <a:solidFill>
                  <a:schemeClr val="dk1"/>
                </a:solidFill>
                <a:highlight>
                  <a:srgbClr val="FFFFFF"/>
                </a:highlight>
                <a:latin typeface="Consolas"/>
                <a:ea typeface="Consolas"/>
                <a:cs typeface="Consolas"/>
                <a:sym typeface="Consolas"/>
              </a:rPr>
              <a:t>=initial_state,     </a:t>
            </a:r>
            <a:endParaRPr sz="20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2000">
                <a:solidFill>
                  <a:srgbClr val="660099"/>
                </a:solidFill>
                <a:highlight>
                  <a:srgbClr val="FFFFFF"/>
                </a:highlight>
                <a:latin typeface="Consolas"/>
                <a:ea typeface="Consolas"/>
                <a:cs typeface="Consolas"/>
                <a:sym typeface="Consolas"/>
              </a:rPr>
              <a:t>    					dtype</a:t>
            </a:r>
            <a:r>
              <a:rPr lang="en" sz="2000">
                <a:solidFill>
                  <a:schemeClr val="dk1"/>
                </a:solidFill>
                <a:highlight>
                  <a:srgbClr val="FFFFFF"/>
                </a:highlight>
                <a:latin typeface="Consolas"/>
                <a:ea typeface="Consolas"/>
                <a:cs typeface="Consolas"/>
                <a:sym typeface="Consolas"/>
              </a:rPr>
              <a:t>=tf.float32)</a:t>
            </a:r>
            <a:endParaRPr sz="2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t/>
            </a:r>
            <a:endParaRPr sz="2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pic>
        <p:nvPicPr>
          <p:cNvPr id="444" name="Shape 444"/>
          <p:cNvPicPr preferRelativeResize="0"/>
          <p:nvPr/>
        </p:nvPicPr>
        <p:blipFill>
          <a:blip r:embed="rId3">
            <a:alphaModFix/>
          </a:blip>
          <a:stretch>
            <a:fillRect/>
          </a:stretch>
        </p:blipFill>
        <p:spPr>
          <a:xfrm>
            <a:off x="7189999" y="1148070"/>
            <a:ext cx="1864884" cy="3418955"/>
          </a:xfrm>
          <a:prstGeom prst="rect">
            <a:avLst/>
          </a:prstGeom>
          <a:noFill/>
          <a:ln>
            <a:noFill/>
          </a:ln>
        </p:spPr>
      </p:pic>
      <p:pic>
        <p:nvPicPr>
          <p:cNvPr id="445" name="Shape 445"/>
          <p:cNvPicPr preferRelativeResize="0"/>
          <p:nvPr/>
        </p:nvPicPr>
        <p:blipFill>
          <a:blip r:embed="rId4">
            <a:alphaModFix/>
          </a:blip>
          <a:stretch>
            <a:fillRect/>
          </a:stretch>
        </p:blipFill>
        <p:spPr>
          <a:xfrm>
            <a:off x="2709150" y="3058412"/>
            <a:ext cx="357425" cy="354838"/>
          </a:xfrm>
          <a:prstGeom prst="rect">
            <a:avLst/>
          </a:prstGeom>
          <a:noFill/>
          <a:ln>
            <a:noFill/>
          </a:ln>
        </p:spPr>
      </p:pic>
      <p:pic>
        <p:nvPicPr>
          <p:cNvPr id="446" name="Shape 446"/>
          <p:cNvPicPr preferRelativeResize="0"/>
          <p:nvPr/>
        </p:nvPicPr>
        <p:blipFill>
          <a:blip r:embed="rId5">
            <a:alphaModFix/>
          </a:blip>
          <a:stretch>
            <a:fillRect/>
          </a:stretch>
        </p:blipFill>
        <p:spPr>
          <a:xfrm>
            <a:off x="6003300" y="1114950"/>
            <a:ext cx="357425" cy="354900"/>
          </a:xfrm>
          <a:prstGeom prst="rect">
            <a:avLst/>
          </a:prstGeom>
          <a:noFill/>
          <a:ln>
            <a:noFill/>
          </a:ln>
        </p:spPr>
      </p:pic>
      <p:sp>
        <p:nvSpPr>
          <p:cNvPr id="447" name="Shape 447"/>
          <p:cNvSpPr txBox="1"/>
          <p:nvPr/>
        </p:nvSpPr>
        <p:spPr>
          <a:xfrm rot="1232359">
            <a:off x="5928786" y="553290"/>
            <a:ext cx="1684480" cy="721769"/>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chemeClr val="lt1"/>
                </a:highlight>
                <a:latin typeface="Consolas"/>
                <a:ea typeface="Consolas"/>
                <a:cs typeface="Consolas"/>
                <a:sym typeface="Consolas"/>
              </a:rPr>
              <a:t>hidden_rnn_size</a:t>
            </a:r>
            <a:endParaRPr>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RNN parameters</a:t>
            </a:r>
            <a:endParaRPr/>
          </a:p>
        </p:txBody>
      </p:sp>
      <p:sp>
        <p:nvSpPr>
          <p:cNvPr id="453" name="Shape 453"/>
          <p:cNvSpPr txBox="1"/>
          <p:nvPr/>
        </p:nvSpPr>
        <p:spPr>
          <a:xfrm>
            <a:off x="77725" y="1676400"/>
            <a:ext cx="90663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hidden_size = </a:t>
            </a:r>
            <a:r>
              <a:rPr lang="en" sz="1800">
                <a:solidFill>
                  <a:srgbClr val="0000FF"/>
                </a:solidFill>
                <a:highlight>
                  <a:srgbClr val="FFFFFF"/>
                </a:highlight>
                <a:latin typeface="Consolas"/>
                <a:ea typeface="Consolas"/>
                <a:cs typeface="Consolas"/>
                <a:sym typeface="Consolas"/>
              </a:rPr>
              <a:t>5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output from the LSTM</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input_dim = </a:t>
            </a:r>
            <a:r>
              <a:rPr lang="en" sz="1800">
                <a:solidFill>
                  <a:srgbClr val="0000FF"/>
                </a:solidFill>
                <a:highlight>
                  <a:srgbClr val="FFFFFF"/>
                </a:highlight>
                <a:latin typeface="Consolas"/>
                <a:ea typeface="Consolas"/>
                <a:cs typeface="Consolas"/>
                <a:sym typeface="Consolas"/>
              </a:rPr>
              <a:t>5</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one-hot size</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batch_size = </a:t>
            </a:r>
            <a:r>
              <a:rPr lang="en" sz="1800">
                <a:solidFill>
                  <a:srgbClr val="0000FF"/>
                </a:solidFill>
                <a:highlight>
                  <a:srgbClr val="FFFFFF"/>
                </a:highlight>
                <a:latin typeface="Consolas"/>
                <a:ea typeface="Consolas"/>
                <a:cs typeface="Consolas"/>
                <a:sym typeface="Consolas"/>
              </a:rPr>
              <a:t>1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 sentence</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sequence_length = </a:t>
            </a:r>
            <a:r>
              <a:rPr lang="en" sz="1800">
                <a:solidFill>
                  <a:srgbClr val="0000FF"/>
                </a:solidFill>
                <a:highlight>
                  <a:srgbClr val="FFFFFF"/>
                </a:highlight>
                <a:latin typeface="Consolas"/>
                <a:ea typeface="Consolas"/>
                <a:cs typeface="Consolas"/>
                <a:sym typeface="Consolas"/>
              </a:rPr>
              <a:t>6</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 == 6</a:t>
            </a:r>
            <a:endParaRPr i="1" sz="1800">
              <a:solidFill>
                <a:srgbClr val="808080"/>
              </a:solidFill>
              <a:highlight>
                <a:srgbClr val="FFFFFF"/>
              </a:highlight>
              <a:latin typeface="Consolas"/>
              <a:ea typeface="Consolas"/>
              <a:cs typeface="Consolas"/>
              <a:sym typeface="Consolas"/>
            </a:endParaRPr>
          </a:p>
        </p:txBody>
      </p:sp>
      <p:pic>
        <p:nvPicPr>
          <p:cNvPr id="454" name="Shape 454"/>
          <p:cNvPicPr preferRelativeResize="0"/>
          <p:nvPr/>
        </p:nvPicPr>
        <p:blipFill>
          <a:blip r:embed="rId3">
            <a:alphaModFix/>
          </a:blip>
          <a:stretch>
            <a:fillRect/>
          </a:stretch>
        </p:blipFill>
        <p:spPr>
          <a:xfrm>
            <a:off x="7189999" y="1148070"/>
            <a:ext cx="1864884" cy="3418955"/>
          </a:xfrm>
          <a:prstGeom prst="rect">
            <a:avLst/>
          </a:prstGeom>
          <a:noFill/>
          <a:ln>
            <a:noFill/>
          </a:ln>
        </p:spPr>
      </p:pic>
      <p:sp>
        <p:nvSpPr>
          <p:cNvPr id="455" name="Shape 455"/>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https://github.com/hunkim/DeepLearningZeroToAll/blob/master/lab-12-1-hello-rnn.py</a:t>
            </a:r>
            <a:r>
              <a:rPr lang="en" sz="1200">
                <a:solidFill>
                  <a:srgbClr val="808080"/>
                </a:solidFill>
              </a:rPr>
              <a:t>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Data creation</a:t>
            </a:r>
            <a:endParaRPr/>
          </a:p>
        </p:txBody>
      </p:sp>
      <p:sp>
        <p:nvSpPr>
          <p:cNvPr id="461" name="Shape 461"/>
          <p:cNvSpPr txBox="1"/>
          <p:nvPr/>
        </p:nvSpPr>
        <p:spPr>
          <a:xfrm>
            <a:off x="152400" y="1084350"/>
            <a:ext cx="9008400" cy="3720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idx2char = [</a:t>
            </a:r>
            <a:r>
              <a:rPr b="1" lang="en" sz="1600">
                <a:solidFill>
                  <a:srgbClr val="008080"/>
                </a:solidFill>
                <a:highlight>
                  <a:srgbClr val="FFFFFF"/>
                </a:highlight>
                <a:latin typeface="Consolas"/>
                <a:ea typeface="Consolas"/>
                <a:cs typeface="Consolas"/>
                <a:sym typeface="Consolas"/>
              </a:rPr>
              <a:t>'h'</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'i'</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'e'</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'l'</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'o'</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h=0, i=1, e=2, l=3, o=4</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x_data =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hihell</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x_one_hot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 1</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e 2</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y_data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4</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ihello</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X = tf.placeholder(tf.float32, </a:t>
            </a:r>
            <a:endParaRPr sz="1600">
              <a:solidFill>
                <a:schemeClr val="dk1"/>
              </a:solidFill>
              <a:highlight>
                <a:srgbClr val="FFFFFF"/>
              </a:highlight>
              <a:latin typeface="Consolas"/>
              <a:ea typeface="Consolas"/>
              <a:cs typeface="Consolas"/>
              <a:sym typeface="Consolas"/>
            </a:endParaRPr>
          </a:p>
          <a:p>
            <a:pPr indent="457200" lvl="0" marL="45720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input_dim]) </a:t>
            </a:r>
            <a:r>
              <a:rPr i="1" lang="en" sz="1600">
                <a:solidFill>
                  <a:srgbClr val="808080"/>
                </a:solidFill>
                <a:highlight>
                  <a:srgbClr val="FFFFFF"/>
                </a:highlight>
                <a:latin typeface="Consolas"/>
                <a:ea typeface="Consolas"/>
                <a:cs typeface="Consolas"/>
                <a:sym typeface="Consolas"/>
              </a:rPr>
              <a:t># X one-hot</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Y = tf.placeholder(tf.int32,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a:t>
            </a:r>
            <a:r>
              <a:rPr i="1" lang="en" sz="1600">
                <a:solidFill>
                  <a:srgbClr val="808080"/>
                </a:solidFill>
                <a:highlight>
                  <a:srgbClr val="FFFFFF"/>
                </a:highlight>
                <a:latin typeface="Consolas"/>
                <a:ea typeface="Consolas"/>
                <a:cs typeface="Consolas"/>
                <a:sym typeface="Consolas"/>
              </a:rPr>
              <a:t># Y label</a:t>
            </a:r>
            <a:endParaRPr i="1" sz="1600">
              <a:solidFill>
                <a:srgbClr val="808080"/>
              </a:solidFill>
              <a:highlight>
                <a:srgbClr val="FFFFFF"/>
              </a:highlight>
              <a:latin typeface="Consolas"/>
              <a:ea typeface="Consolas"/>
              <a:cs typeface="Consolas"/>
              <a:sym typeface="Consolas"/>
            </a:endParaRPr>
          </a:p>
        </p:txBody>
      </p:sp>
      <p:sp>
        <p:nvSpPr>
          <p:cNvPr id="462" name="Shape 462"/>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144205" y="133950"/>
            <a:ext cx="51852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Feed to RNN</a:t>
            </a:r>
            <a:endParaRPr/>
          </a:p>
        </p:txBody>
      </p:sp>
      <p:sp>
        <p:nvSpPr>
          <p:cNvPr id="468" name="Shape 468"/>
          <p:cNvSpPr txBox="1"/>
          <p:nvPr/>
        </p:nvSpPr>
        <p:spPr>
          <a:xfrm>
            <a:off x="152400" y="1300200"/>
            <a:ext cx="9004500" cy="3459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 tf.placeholder(</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hidden_size])  </a:t>
            </a:r>
            <a:r>
              <a:rPr i="1" lang="en" sz="1800">
                <a:solidFill>
                  <a:srgbClr val="808080"/>
                </a:solidFill>
                <a:highlight>
                  <a:srgbClr val="FFFFFF"/>
                </a:highlight>
                <a:latin typeface="Consolas"/>
                <a:ea typeface="Consolas"/>
                <a:cs typeface="Consolas"/>
                <a:sym typeface="Consolas"/>
              </a:rPr>
              <a:t># X one-hot</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Y = tf.placeholder(tf.int32,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a:t>
            </a:r>
            <a:r>
              <a:rPr i="1" lang="en" sz="1800">
                <a:solidFill>
                  <a:srgbClr val="808080"/>
                </a:solidFill>
                <a:highlight>
                  <a:srgbClr val="FFFFFF"/>
                </a:highlight>
                <a:latin typeface="Consolas"/>
                <a:ea typeface="Consolas"/>
                <a:cs typeface="Consolas"/>
                <a:sym typeface="Consolas"/>
              </a:rPr>
              <a:t># Y label</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cell = tf.contrib.rnn.BasicLSTMCell(</a:t>
            </a:r>
            <a:r>
              <a:rPr lang="en" sz="1800">
                <a:solidFill>
                  <a:srgbClr val="660099"/>
                </a:solidFill>
                <a:highlight>
                  <a:srgbClr val="FFFFFF"/>
                </a:highlight>
                <a:latin typeface="Consolas"/>
                <a:ea typeface="Consolas"/>
                <a:cs typeface="Consolas"/>
                <a:sym typeface="Consolas"/>
              </a:rPr>
              <a:t>num_units</a:t>
            </a:r>
            <a:r>
              <a:rPr lang="en" sz="1800">
                <a:solidFill>
                  <a:schemeClr val="dk1"/>
                </a:solidFill>
                <a:highlight>
                  <a:srgbClr val="FFFFFF"/>
                </a:highlight>
                <a:latin typeface="Consolas"/>
                <a:ea typeface="Consolas"/>
                <a:cs typeface="Consolas"/>
                <a:sym typeface="Consolas"/>
              </a:rPr>
              <a:t>=hidden_size,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initial_state = cell.zero_state(batch_size, tf.float32)</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outputs, _states = tf.nn.dynamic_rnn(</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cell, </a:t>
            </a: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endParaRPr sz="1800">
              <a:solidFill>
                <a:schemeClr val="dk1"/>
              </a:solidFill>
              <a:highlight>
                <a:srgbClr val="FFFFFF"/>
              </a:highlight>
              <a:latin typeface="Consolas"/>
              <a:ea typeface="Consolas"/>
              <a:cs typeface="Consolas"/>
              <a:sym typeface="Consolas"/>
            </a:endParaRPr>
          </a:p>
        </p:txBody>
      </p:sp>
      <p:sp>
        <p:nvSpPr>
          <p:cNvPr id="469" name="Shape 469"/>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
        <p:nvSpPr>
          <p:cNvPr id="470" name="Shape 470"/>
          <p:cNvSpPr txBox="1"/>
          <p:nvPr/>
        </p:nvSpPr>
        <p:spPr>
          <a:xfrm>
            <a:off x="5398600" y="76200"/>
            <a:ext cx="3690900" cy="18114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x_one_hot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 1</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e 2</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endParaRPr i="1"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y_data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4</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ihello</a:t>
            </a:r>
            <a:endParaRPr i="1" sz="1200">
              <a:solidFill>
                <a:srgbClr val="808080"/>
              </a:solidFill>
              <a:highlight>
                <a:srgbClr val="FFFFFF"/>
              </a:highlight>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type="title"/>
          </p:nvPr>
        </p:nvSpPr>
        <p:spPr>
          <a:xfrm>
            <a:off x="-8188" y="-24705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endParaRPr/>
          </a:p>
        </p:txBody>
      </p:sp>
      <p:sp>
        <p:nvSpPr>
          <p:cNvPr id="476" name="Shape 476"/>
          <p:cNvSpPr txBox="1"/>
          <p:nvPr/>
        </p:nvSpPr>
        <p:spPr>
          <a:xfrm>
            <a:off x="1945600" y="4589475"/>
            <a:ext cx="7630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https://github.com/hunkim/DeepLearningZeroToAll/blob/master/lab-12-0-rnn_basics.ipynb</a:t>
            </a:r>
            <a:r>
              <a:rPr lang="en">
                <a:solidFill>
                  <a:srgbClr val="808080"/>
                </a:solidFill>
              </a:rPr>
              <a:t> </a:t>
            </a:r>
            <a:endParaRPr/>
          </a:p>
        </p:txBody>
      </p:sp>
      <p:pic>
        <p:nvPicPr>
          <p:cNvPr id="477" name="Shape 477"/>
          <p:cNvPicPr preferRelativeResize="0"/>
          <p:nvPr/>
        </p:nvPicPr>
        <p:blipFill>
          <a:blip r:embed="rId4">
            <a:alphaModFix/>
          </a:blip>
          <a:stretch>
            <a:fillRect/>
          </a:stretch>
        </p:blipFill>
        <p:spPr>
          <a:xfrm>
            <a:off x="152400" y="1191145"/>
            <a:ext cx="8839196" cy="25811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nvSpPr>
        <p:spPr>
          <a:xfrm>
            <a:off x="0" y="669900"/>
            <a:ext cx="6631800" cy="4421400"/>
          </a:xfrm>
          <a:prstGeom prst="rect">
            <a:avLst/>
          </a:prstGeom>
          <a:noFill/>
          <a:ln>
            <a:noFill/>
          </a:ln>
        </p:spPr>
        <p:txBody>
          <a:bodyPr anchorCtr="0" anchor="ctr" bIns="91425" lIns="91425" spcFirstLastPara="1" rIns="91425" wrap="square" tIns="91425">
            <a:noAutofit/>
          </a:bodyPr>
          <a:lstStyle/>
          <a:p>
            <a:pPr indent="0" lvl="0" marL="177800" marR="177800" rtl="0">
              <a:lnSpc>
                <a:spcPct val="121429"/>
              </a:lnSpc>
              <a:spcBef>
                <a:spcPts val="1400"/>
              </a:spcBef>
              <a:spcAft>
                <a:spcPts val="1400"/>
              </a:spcAft>
              <a:buNone/>
            </a:pPr>
            <a:r>
              <a:rPr i="1" lang="en" sz="1200">
                <a:solidFill>
                  <a:srgbClr val="408080"/>
                </a:solidFill>
                <a:highlight>
                  <a:srgbClr val="F7F7F7"/>
                </a:highlight>
                <a:latin typeface="Consolas"/>
                <a:ea typeface="Consolas"/>
                <a:cs typeface="Consolas"/>
                <a:sym typeface="Consolas"/>
              </a:rPr>
              <a:t># [batch_size,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y_data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sequence_length, emb_dim ]</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weights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sequence_loss(prediction1, y_data, weights)</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sequence_loss(prediction2, y_data, weights)</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sess</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run(tf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global_variables_initializer())</a:t>
            </a:r>
            <a:br>
              <a:rPr lang="en" sz="1200">
                <a:solidFill>
                  <a:srgbClr val="333333"/>
                </a:solidFill>
                <a:highlight>
                  <a:srgbClr val="F7F7F7"/>
                </a:highlight>
                <a:latin typeface="Consolas"/>
                <a:ea typeface="Consolas"/>
                <a:cs typeface="Consolas"/>
                <a:sym typeface="Consolas"/>
              </a:rPr>
            </a:br>
            <a:r>
              <a:rPr lang="en" sz="1200">
                <a:solidFill>
                  <a:srgbClr val="008000"/>
                </a:solidFill>
                <a:highlight>
                  <a:srgbClr val="F7F7F7"/>
                </a:highlight>
                <a:latin typeface="Consolas"/>
                <a:ea typeface="Consolas"/>
                <a:cs typeface="Consolas"/>
                <a:sym typeface="Consolas"/>
              </a:rPr>
              <a:t>print</a:t>
            </a:r>
            <a:r>
              <a:rPr lang="en" sz="1200">
                <a:solidFill>
                  <a:srgbClr val="333333"/>
                </a:solidFill>
                <a:highlight>
                  <a:srgbClr val="F7F7F7"/>
                </a:highlight>
                <a:latin typeface="Consolas"/>
                <a:ea typeface="Consolas"/>
                <a:cs typeface="Consolas"/>
                <a:sym typeface="Consolas"/>
              </a:rPr>
              <a:t>(</a:t>
            </a:r>
            <a:r>
              <a:rPr lang="en" sz="1200">
                <a:solidFill>
                  <a:srgbClr val="BA2121"/>
                </a:solidFill>
                <a:highlight>
                  <a:srgbClr val="F7F7F7"/>
                </a:highlight>
                <a:latin typeface="Consolas"/>
                <a:ea typeface="Consolas"/>
                <a:cs typeface="Consolas"/>
                <a:sym typeface="Consolas"/>
              </a:rPr>
              <a:t>"Loss1: "</a:t>
            </a:r>
            <a:r>
              <a:rPr lang="en" sz="1200">
                <a:solidFill>
                  <a:srgbClr val="333333"/>
                </a:solidFill>
                <a:highlight>
                  <a:srgbClr val="F7F7F7"/>
                </a:highlight>
                <a:latin typeface="Consolas"/>
                <a:ea typeface="Consolas"/>
                <a:cs typeface="Consolas"/>
                <a:sym typeface="Consolas"/>
              </a:rPr>
              <a:t>, sequence_loss1</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        </a:t>
            </a:r>
            <a:r>
              <a:rPr lang="en" sz="1200">
                <a:solidFill>
                  <a:srgbClr val="BA2121"/>
                </a:solidFill>
                <a:highlight>
                  <a:srgbClr val="F7F7F7"/>
                </a:highlight>
                <a:latin typeface="Consolas"/>
                <a:ea typeface="Consolas"/>
                <a:cs typeface="Consolas"/>
                <a:sym typeface="Consolas"/>
              </a:rPr>
              <a:t>"Loss2: "</a:t>
            </a:r>
            <a:r>
              <a:rPr lang="en" sz="1200">
                <a:solidFill>
                  <a:srgbClr val="333333"/>
                </a:solidFill>
                <a:highlight>
                  <a:srgbClr val="F7F7F7"/>
                </a:highlight>
                <a:latin typeface="Consolas"/>
                <a:ea typeface="Consolas"/>
                <a:cs typeface="Consolas"/>
                <a:sym typeface="Consolas"/>
              </a:rPr>
              <a:t>, sequence_loss2</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endParaRPr sz="1200">
              <a:solidFill>
                <a:srgbClr val="333333"/>
              </a:solidFill>
              <a:highlight>
                <a:srgbClr val="F7F7F7"/>
              </a:highlight>
              <a:latin typeface="Consolas"/>
              <a:ea typeface="Consolas"/>
              <a:cs typeface="Consolas"/>
              <a:sym typeface="Consolas"/>
            </a:endParaRPr>
          </a:p>
        </p:txBody>
      </p:sp>
      <p:sp>
        <p:nvSpPr>
          <p:cNvPr id="483" name="Shape 483"/>
          <p:cNvSpPr txBox="1"/>
          <p:nvPr>
            <p:ph type="title"/>
          </p:nvPr>
        </p:nvSpPr>
        <p:spPr>
          <a:xfrm>
            <a:off x="-8188" y="-24705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endParaRPr/>
          </a:p>
        </p:txBody>
      </p:sp>
      <p:sp>
        <p:nvSpPr>
          <p:cNvPr id="484" name="Shape 484"/>
          <p:cNvSpPr txBox="1"/>
          <p:nvPr/>
        </p:nvSpPr>
        <p:spPr>
          <a:xfrm>
            <a:off x="7143525" y="4168400"/>
            <a:ext cx="1699800" cy="7476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rgbClr val="FFFFFF"/>
                </a:highlight>
                <a:latin typeface="Gill Sans"/>
                <a:ea typeface="Gill Sans"/>
                <a:cs typeface="Gill Sans"/>
                <a:sym typeface="Gill Sans"/>
              </a:rPr>
              <a:t>Loss1:  0.513015 </a:t>
            </a:r>
            <a:endParaRPr>
              <a:solidFill>
                <a:schemeClr val="dk1"/>
              </a:solidFill>
              <a:highlight>
                <a:srgbClr val="FFFFFF"/>
              </a:highlight>
              <a:latin typeface="Gill Sans"/>
              <a:ea typeface="Gill Sans"/>
              <a:cs typeface="Gill Sans"/>
              <a:sym typeface="Gill Sans"/>
            </a:endParaRPr>
          </a:p>
          <a:p>
            <a:pPr indent="0" lvl="0" marL="0" rtl="0">
              <a:lnSpc>
                <a:spcPct val="115000"/>
              </a:lnSpc>
              <a:spcBef>
                <a:spcPts val="0"/>
              </a:spcBef>
              <a:spcAft>
                <a:spcPts val="0"/>
              </a:spcAft>
              <a:buNone/>
            </a:pPr>
            <a:r>
              <a:rPr lang="en">
                <a:solidFill>
                  <a:schemeClr val="dk1"/>
                </a:solidFill>
                <a:highlight>
                  <a:srgbClr val="FFFFFF"/>
                </a:highlight>
                <a:latin typeface="Gill Sans"/>
                <a:ea typeface="Gill Sans"/>
                <a:cs typeface="Gill Sans"/>
                <a:sym typeface="Gill Sans"/>
              </a:rPr>
              <a:t>Loss2:  0.371101</a:t>
            </a:r>
            <a:endParaRPr>
              <a:solidFill>
                <a:schemeClr val="dk1"/>
              </a:solidFill>
              <a:highlight>
                <a:srgbClr val="FFFFFF"/>
              </a:highlight>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8188" y="-9465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endParaRPr/>
          </a:p>
        </p:txBody>
      </p:sp>
      <p:sp>
        <p:nvSpPr>
          <p:cNvPr id="490" name="Shape 490"/>
          <p:cNvSpPr txBox="1"/>
          <p:nvPr/>
        </p:nvSpPr>
        <p:spPr>
          <a:xfrm>
            <a:off x="228600" y="1370250"/>
            <a:ext cx="8615700" cy="3186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_states = tf.nn.dynamic_rnn(</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cell, X,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weights = tf.ones([batch_size, sequence_length])</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sequence_loss = tf.contrib.seq2seq.sequence_loss(</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logits</a:t>
            </a:r>
            <a:r>
              <a:rPr lang="en" sz="1800">
                <a:solidFill>
                  <a:schemeClr val="dk1"/>
                </a:solidFill>
                <a:highlight>
                  <a:srgbClr val="FFFFFF"/>
                </a:highlight>
                <a:latin typeface="Consolas"/>
                <a:ea typeface="Consolas"/>
                <a:cs typeface="Consolas"/>
                <a:sym typeface="Consolas"/>
              </a:rPr>
              <a:t>=</a:t>
            </a: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targets</a:t>
            </a:r>
            <a:r>
              <a:rPr lang="en" sz="1800">
                <a:solidFill>
                  <a:schemeClr val="dk1"/>
                </a:solidFill>
                <a:highlight>
                  <a:srgbClr val="FFFFFF"/>
                </a:highlight>
                <a:latin typeface="Consolas"/>
                <a:ea typeface="Consolas"/>
                <a:cs typeface="Consolas"/>
                <a:sym typeface="Consolas"/>
              </a:rPr>
              <a:t>=</a:t>
            </a:r>
            <a:r>
              <a:rPr lang="en" sz="1800">
                <a:solidFill>
                  <a:srgbClr val="4A86E8"/>
                </a:solidFill>
                <a:highlight>
                  <a:srgbClr val="FFFFFF"/>
                </a:highlight>
                <a:latin typeface="Consolas"/>
                <a:ea typeface="Consolas"/>
                <a:cs typeface="Consolas"/>
                <a:sym typeface="Consolas"/>
              </a:rPr>
              <a:t>Y</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weights</a:t>
            </a:r>
            <a:r>
              <a:rPr lang="en" sz="1800">
                <a:solidFill>
                  <a:schemeClr val="dk1"/>
                </a:solidFill>
                <a:highlight>
                  <a:srgbClr val="FFFFFF"/>
                </a:highlight>
                <a:latin typeface="Consolas"/>
                <a:ea typeface="Consolas"/>
                <a:cs typeface="Consolas"/>
                <a:sym typeface="Consolas"/>
              </a:rPr>
              <a:t>=weights)</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loss = tf.reduce_mean(sequence_loss)</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train = tf.train.AdamOptimizer(</a:t>
            </a:r>
            <a:r>
              <a:rPr lang="en" sz="1800">
                <a:solidFill>
                  <a:srgbClr val="660099"/>
                </a:solidFill>
                <a:highlight>
                  <a:srgbClr val="FFFFFF"/>
                </a:highlight>
                <a:latin typeface="Consolas"/>
                <a:ea typeface="Consolas"/>
                <a:cs typeface="Consolas"/>
                <a:sym typeface="Consolas"/>
              </a:rPr>
              <a:t>learning_rate</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0.1</a:t>
            </a:r>
            <a:r>
              <a:rPr lang="en" sz="1800">
                <a:solidFill>
                  <a:schemeClr val="dk1"/>
                </a:solidFill>
                <a:highlight>
                  <a:srgbClr val="FFFFFF"/>
                </a:highlight>
                <a:latin typeface="Consolas"/>
                <a:ea typeface="Consolas"/>
                <a:cs typeface="Consolas"/>
                <a:sym typeface="Consolas"/>
              </a:rPr>
              <a:t>).minimize(loss)</a:t>
            </a:r>
            <a:endParaRPr sz="1800">
              <a:solidFill>
                <a:schemeClr val="dk1"/>
              </a:solidFill>
              <a:highlight>
                <a:srgbClr val="FFFFFF"/>
              </a:highlight>
              <a:latin typeface="Consolas"/>
              <a:ea typeface="Consolas"/>
              <a:cs typeface="Consolas"/>
              <a:sym typeface="Consolas"/>
            </a:endParaRPr>
          </a:p>
        </p:txBody>
      </p:sp>
      <p:sp>
        <p:nvSpPr>
          <p:cNvPr id="491" name="Shape 491"/>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211" name="Shape 211"/>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Basics</a:t>
            </a:r>
            <a:endParaRPr/>
          </a:p>
        </p:txBody>
      </p:sp>
      <p:sp>
        <p:nvSpPr>
          <p:cNvPr id="212" name="Shape 212"/>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213" name="Shape 213"/>
          <p:cNvGrpSpPr/>
          <p:nvPr/>
        </p:nvGrpSpPr>
        <p:grpSpPr>
          <a:xfrm>
            <a:off x="-348127" y="87975"/>
            <a:ext cx="2543803" cy="1589522"/>
            <a:chOff x="-928337" y="234600"/>
            <a:chExt cx="6783474" cy="4238725"/>
          </a:xfrm>
        </p:grpSpPr>
        <p:pic>
          <p:nvPicPr>
            <p:cNvPr id="214" name="Shape 214"/>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215" name="Shape 215"/>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216" name="Shape 216"/>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Training</a:t>
            </a:r>
            <a:endParaRPr/>
          </a:p>
        </p:txBody>
      </p:sp>
      <p:sp>
        <p:nvSpPr>
          <p:cNvPr id="497" name="Shape 497"/>
          <p:cNvSpPr txBox="1"/>
          <p:nvPr/>
        </p:nvSpPr>
        <p:spPr>
          <a:xfrm>
            <a:off x="228600" y="1147800"/>
            <a:ext cx="9144000" cy="3614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prediction = tf.argmax(outputs,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0080"/>
                </a:solidFill>
                <a:highlight>
                  <a:srgbClr val="FFFFFF"/>
                </a:highlight>
                <a:latin typeface="Consolas"/>
                <a:ea typeface="Consolas"/>
                <a:cs typeface="Consolas"/>
                <a:sym typeface="Consolas"/>
              </a:rPr>
              <a:t>with </a:t>
            </a:r>
            <a:r>
              <a:rPr lang="en" sz="1600">
                <a:solidFill>
                  <a:schemeClr val="dk1"/>
                </a:solidFill>
                <a:highlight>
                  <a:srgbClr val="FFFFFF"/>
                </a:highlight>
                <a:latin typeface="Consolas"/>
                <a:ea typeface="Consolas"/>
                <a:cs typeface="Consolas"/>
                <a:sym typeface="Consolas"/>
              </a:rPr>
              <a:t>tf.Session() </a:t>
            </a:r>
            <a:r>
              <a:rPr b="1" lang="en" sz="1600">
                <a:solidFill>
                  <a:srgbClr val="000080"/>
                </a:solidFill>
                <a:highlight>
                  <a:srgbClr val="FFFFFF"/>
                </a:highlight>
                <a:latin typeface="Consolas"/>
                <a:ea typeface="Consolas"/>
                <a:cs typeface="Consolas"/>
                <a:sym typeface="Consolas"/>
              </a:rPr>
              <a:t>as </a:t>
            </a:r>
            <a:r>
              <a:rPr lang="en" sz="1600">
                <a:solidFill>
                  <a:schemeClr val="dk1"/>
                </a:solidFill>
                <a:highlight>
                  <a:srgbClr val="FFFFFF"/>
                </a:highlight>
                <a:latin typeface="Consolas"/>
                <a:ea typeface="Consolas"/>
                <a:cs typeface="Consolas"/>
                <a:sym typeface="Consolas"/>
              </a:rPr>
              <a:t>sess: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sess.run(tf.global_variables_initializer())</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2000</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l, _ = sess.run([loss, train],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Y: y_data})</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result = sess.run(prediction,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a:t>
            </a:r>
            <a:r>
              <a:rPr b="1" lang="en" sz="1600">
                <a:solidFill>
                  <a:srgbClr val="008080"/>
                </a:solidFill>
                <a:highlight>
                  <a:srgbClr val="FFFFFF"/>
                </a:highlight>
                <a:latin typeface="Consolas"/>
                <a:ea typeface="Consolas"/>
                <a:cs typeface="Consolas"/>
                <a:sym typeface="Consolas"/>
              </a:rPr>
              <a:t>"loss:"</a:t>
            </a:r>
            <a:r>
              <a:rPr lang="en" sz="1600">
                <a:solidFill>
                  <a:schemeClr val="dk1"/>
                </a:solidFill>
                <a:highlight>
                  <a:srgbClr val="FFFFFF"/>
                </a:highlight>
                <a:latin typeface="Consolas"/>
                <a:ea typeface="Consolas"/>
                <a:cs typeface="Consolas"/>
                <a:sym typeface="Consolas"/>
              </a:rPr>
              <a:t>, l, </a:t>
            </a:r>
            <a:r>
              <a:rPr b="1" lang="en" sz="1600">
                <a:solidFill>
                  <a:srgbClr val="008080"/>
                </a:solidFill>
                <a:highlight>
                  <a:srgbClr val="FFFFFF"/>
                </a:highlight>
                <a:latin typeface="Consolas"/>
                <a:ea typeface="Consolas"/>
                <a:cs typeface="Consolas"/>
                <a:sym typeface="Consolas"/>
              </a:rPr>
              <a:t>"prediction: "</a:t>
            </a:r>
            <a:r>
              <a:rPr lang="en" sz="1600">
                <a:solidFill>
                  <a:schemeClr val="dk1"/>
                </a:solidFill>
                <a:highlight>
                  <a:srgbClr val="FFFFFF"/>
                </a:highlight>
                <a:latin typeface="Consolas"/>
                <a:ea typeface="Consolas"/>
                <a:cs typeface="Consolas"/>
                <a:sym typeface="Consolas"/>
              </a:rPr>
              <a:t>, result, </a:t>
            </a:r>
            <a:r>
              <a:rPr b="1" lang="en" sz="1600">
                <a:solidFill>
                  <a:srgbClr val="008080"/>
                </a:solidFill>
                <a:highlight>
                  <a:srgbClr val="FFFFFF"/>
                </a:highlight>
                <a:latin typeface="Consolas"/>
                <a:ea typeface="Consolas"/>
                <a:cs typeface="Consolas"/>
                <a:sym typeface="Consolas"/>
              </a:rPr>
              <a:t>"true Y: "</a:t>
            </a:r>
            <a:r>
              <a:rPr lang="en" sz="1600">
                <a:solidFill>
                  <a:schemeClr val="dk1"/>
                </a:solidFill>
                <a:highlight>
                  <a:srgbClr val="FFFFFF"/>
                </a:highlight>
                <a:latin typeface="Consolas"/>
                <a:ea typeface="Consolas"/>
                <a:cs typeface="Consolas"/>
                <a:sym typeface="Consolas"/>
              </a:rPr>
              <a:t>, y_data)</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808080"/>
                </a:solidFill>
                <a:highlight>
                  <a:srgbClr val="FFFFFF"/>
                </a:highlight>
                <a:latin typeface="Consolas"/>
                <a:ea typeface="Consolas"/>
                <a:cs typeface="Consolas"/>
                <a:sym typeface="Consolas"/>
              </a:rPr>
              <a:t># print char using dic</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result_str = [idx2char[c]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np.squeeze(result)]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a:t>
            </a:r>
            <a:r>
              <a:rPr b="1" lang="en" sz="1600">
                <a:solidFill>
                  <a:srgbClr val="008080"/>
                </a:solidFill>
                <a:highlight>
                  <a:srgbClr val="FFFFFF"/>
                </a:highlight>
                <a:latin typeface="Consolas"/>
                <a:ea typeface="Consolas"/>
                <a:cs typeface="Consolas"/>
                <a:sym typeface="Consolas"/>
              </a:rPr>
              <a:t>Prediction str: "</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.join(result_str))</a:t>
            </a:r>
            <a:endParaRPr sz="1600">
              <a:solidFill>
                <a:schemeClr val="dk1"/>
              </a:solidFill>
              <a:highlight>
                <a:srgbClr val="FFFFFF"/>
              </a:highlight>
              <a:latin typeface="Consolas"/>
              <a:ea typeface="Consolas"/>
              <a:cs typeface="Consolas"/>
              <a:sym typeface="Consolas"/>
            </a:endParaRPr>
          </a:p>
        </p:txBody>
      </p:sp>
      <p:sp>
        <p:nvSpPr>
          <p:cNvPr id="498" name="Shape 498"/>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Results</a:t>
            </a:r>
            <a:endParaRPr/>
          </a:p>
        </p:txBody>
      </p:sp>
      <p:sp>
        <p:nvSpPr>
          <p:cNvPr id="504" name="Shape 504"/>
          <p:cNvSpPr txBox="1"/>
          <p:nvPr/>
        </p:nvSpPr>
        <p:spPr>
          <a:xfrm>
            <a:off x="0" y="506150"/>
            <a:ext cx="9144000" cy="2539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prediction = tf.argmax(outputs, </a:t>
            </a:r>
            <a:r>
              <a:rPr lang="en" sz="1200">
                <a:solidFill>
                  <a:srgbClr val="660099"/>
                </a:solidFill>
                <a:highlight>
                  <a:srgbClr val="FFFFFF"/>
                </a:highlight>
                <a:latin typeface="Consolas"/>
                <a:ea typeface="Consolas"/>
                <a:cs typeface="Consolas"/>
                <a:sym typeface="Consolas"/>
              </a:rPr>
              <a:t>axis</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0080"/>
                </a:solidFill>
                <a:highlight>
                  <a:srgbClr val="FFFFFF"/>
                </a:highlight>
                <a:latin typeface="Consolas"/>
                <a:ea typeface="Consolas"/>
                <a:cs typeface="Consolas"/>
                <a:sym typeface="Consolas"/>
              </a:rPr>
              <a:t>with </a:t>
            </a:r>
            <a:r>
              <a:rPr lang="en" sz="1200">
                <a:solidFill>
                  <a:schemeClr val="dk1"/>
                </a:solidFill>
                <a:highlight>
                  <a:srgbClr val="FFFFFF"/>
                </a:highlight>
                <a:latin typeface="Consolas"/>
                <a:ea typeface="Consolas"/>
                <a:cs typeface="Consolas"/>
                <a:sym typeface="Consolas"/>
              </a:rPr>
              <a:t>tf.Session() </a:t>
            </a:r>
            <a:r>
              <a:rPr b="1" lang="en" sz="1200">
                <a:solidFill>
                  <a:srgbClr val="000080"/>
                </a:solidFill>
                <a:highlight>
                  <a:srgbClr val="FFFFFF"/>
                </a:highlight>
                <a:latin typeface="Consolas"/>
                <a:ea typeface="Consolas"/>
                <a:cs typeface="Consolas"/>
                <a:sym typeface="Consolas"/>
              </a:rPr>
              <a:t>as </a:t>
            </a:r>
            <a:r>
              <a:rPr lang="en" sz="1200">
                <a:solidFill>
                  <a:schemeClr val="dk1"/>
                </a:solidFill>
                <a:highlight>
                  <a:srgbClr val="FFFFFF"/>
                </a:highlight>
                <a:latin typeface="Consolas"/>
                <a:ea typeface="Consolas"/>
                <a:cs typeface="Consolas"/>
                <a:sym typeface="Consolas"/>
              </a:rPr>
              <a:t>sess:</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sess.run(tf.global_variables_initializer())</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i </a:t>
            </a:r>
            <a:r>
              <a:rPr b="1" lang="en" sz="1200">
                <a:solidFill>
                  <a:srgbClr val="000080"/>
                </a:solidFill>
                <a:highlight>
                  <a:srgbClr val="FFFFFF"/>
                </a:highlight>
                <a:latin typeface="Consolas"/>
                <a:ea typeface="Consolas"/>
                <a:cs typeface="Consolas"/>
                <a:sym typeface="Consolas"/>
              </a:rPr>
              <a:t>in </a:t>
            </a:r>
            <a:r>
              <a:rPr lang="en" sz="1200">
                <a:solidFill>
                  <a:srgbClr val="000080"/>
                </a:solidFill>
                <a:highlight>
                  <a:srgbClr val="FFFFFF"/>
                </a:highlight>
                <a:latin typeface="Consolas"/>
                <a:ea typeface="Consolas"/>
                <a:cs typeface="Consolas"/>
                <a:sym typeface="Consolas"/>
              </a:rPr>
              <a:t>range</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2000</a:t>
            </a:r>
            <a:r>
              <a:rPr lang="en"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l, _ = sess.run([loss, train],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 Y: y_data})</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result = sess.run(prediction,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(i, </a:t>
            </a:r>
            <a:r>
              <a:rPr b="1" lang="en" sz="1200">
                <a:solidFill>
                  <a:srgbClr val="008080"/>
                </a:solidFill>
                <a:highlight>
                  <a:srgbClr val="FFFFFF"/>
                </a:highlight>
                <a:latin typeface="Consolas"/>
                <a:ea typeface="Consolas"/>
                <a:cs typeface="Consolas"/>
                <a:sym typeface="Consolas"/>
              </a:rPr>
              <a:t>"loss:"</a:t>
            </a:r>
            <a:r>
              <a:rPr lang="en" sz="1200">
                <a:solidFill>
                  <a:schemeClr val="dk1"/>
                </a:solidFill>
                <a:highlight>
                  <a:srgbClr val="FFFFFF"/>
                </a:highlight>
                <a:latin typeface="Consolas"/>
                <a:ea typeface="Consolas"/>
                <a:cs typeface="Consolas"/>
                <a:sym typeface="Consolas"/>
              </a:rPr>
              <a:t>, l, </a:t>
            </a:r>
            <a:r>
              <a:rPr b="1" lang="en" sz="1200">
                <a:solidFill>
                  <a:srgbClr val="008080"/>
                </a:solidFill>
                <a:highlight>
                  <a:srgbClr val="FFFFFF"/>
                </a:highlight>
                <a:latin typeface="Consolas"/>
                <a:ea typeface="Consolas"/>
                <a:cs typeface="Consolas"/>
                <a:sym typeface="Consolas"/>
              </a:rPr>
              <a:t>"prediction: "</a:t>
            </a:r>
            <a:r>
              <a:rPr lang="en" sz="1200">
                <a:solidFill>
                  <a:schemeClr val="dk1"/>
                </a:solidFill>
                <a:highlight>
                  <a:srgbClr val="FFFFFF"/>
                </a:highlight>
                <a:latin typeface="Consolas"/>
                <a:ea typeface="Consolas"/>
                <a:cs typeface="Consolas"/>
                <a:sym typeface="Consolas"/>
              </a:rPr>
              <a:t>, result, </a:t>
            </a:r>
            <a:r>
              <a:rPr b="1" lang="en" sz="1200">
                <a:solidFill>
                  <a:srgbClr val="008080"/>
                </a:solidFill>
                <a:highlight>
                  <a:srgbClr val="FFFFFF"/>
                </a:highlight>
                <a:latin typeface="Consolas"/>
                <a:ea typeface="Consolas"/>
                <a:cs typeface="Consolas"/>
                <a:sym typeface="Consolas"/>
              </a:rPr>
              <a:t>"true Y: "</a:t>
            </a:r>
            <a:r>
              <a:rPr lang="en" sz="1200">
                <a:solidFill>
                  <a:schemeClr val="dk1"/>
                </a:solidFill>
                <a:highlight>
                  <a:srgbClr val="FFFFFF"/>
                </a:highlight>
                <a:latin typeface="Consolas"/>
                <a:ea typeface="Consolas"/>
                <a:cs typeface="Consolas"/>
                <a:sym typeface="Consolas"/>
              </a:rPr>
              <a:t>, y_data)</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a:t>
            </a:r>
            <a:r>
              <a:rPr lang="en" sz="1200">
                <a:solidFill>
                  <a:srgbClr val="808080"/>
                </a:solidFill>
                <a:highlight>
                  <a:srgbClr val="FFFFFF"/>
                </a:highlight>
                <a:latin typeface="Consolas"/>
                <a:ea typeface="Consolas"/>
                <a:cs typeface="Consolas"/>
                <a:sym typeface="Consolas"/>
              </a:rPr>
              <a:t># print char using dic</a:t>
            </a:r>
            <a:endParaRPr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result_str = [idx2char[c]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c </a:t>
            </a:r>
            <a:r>
              <a:rPr b="1" lang="en" sz="1200">
                <a:solidFill>
                  <a:srgbClr val="000080"/>
                </a:solidFill>
                <a:highlight>
                  <a:srgbClr val="FFFFFF"/>
                </a:highlight>
                <a:latin typeface="Consolas"/>
                <a:ea typeface="Consolas"/>
                <a:cs typeface="Consolas"/>
                <a:sym typeface="Consolas"/>
              </a:rPr>
              <a:t>in </a:t>
            </a:r>
            <a:r>
              <a:rPr lang="en" sz="1200">
                <a:solidFill>
                  <a:schemeClr val="dk1"/>
                </a:solidFill>
                <a:highlight>
                  <a:srgbClr val="FFFFFF"/>
                </a:highlight>
                <a:latin typeface="Consolas"/>
                <a:ea typeface="Consolas"/>
                <a:cs typeface="Consolas"/>
                <a:sym typeface="Consolas"/>
              </a:rPr>
              <a:t>np.squeeze(result)]</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a:t>
            </a:r>
            <a:r>
              <a:rPr b="1" lang="en" sz="1200">
                <a:solidFill>
                  <a:srgbClr val="008080"/>
                </a:solidFill>
                <a:highlight>
                  <a:srgbClr val="FFFFFF"/>
                </a:highlight>
                <a:latin typeface="Consolas"/>
                <a:ea typeface="Consolas"/>
                <a:cs typeface="Consolas"/>
                <a:sym typeface="Consolas"/>
              </a:rPr>
              <a:t>"</a:t>
            </a:r>
            <a:r>
              <a:rPr b="1" lang="en" sz="1200">
                <a:solidFill>
                  <a:srgbClr val="000080"/>
                </a:solidFill>
                <a:highlight>
                  <a:srgbClr val="FFFFFF"/>
                </a:highlight>
                <a:latin typeface="Consolas"/>
                <a:ea typeface="Consolas"/>
                <a:cs typeface="Consolas"/>
                <a:sym typeface="Consolas"/>
              </a:rPr>
              <a:t>\t</a:t>
            </a:r>
            <a:r>
              <a:rPr b="1" lang="en" sz="1200">
                <a:solidFill>
                  <a:srgbClr val="008080"/>
                </a:solidFill>
                <a:highlight>
                  <a:srgbClr val="FFFFFF"/>
                </a:highlight>
                <a:latin typeface="Consolas"/>
                <a:ea typeface="Consolas"/>
                <a:cs typeface="Consolas"/>
                <a:sym typeface="Consolas"/>
              </a:rPr>
              <a:t>Prediction str: "</a:t>
            </a:r>
            <a:r>
              <a:rPr lang="en" sz="1200">
                <a:solidFill>
                  <a:schemeClr val="dk1"/>
                </a:solidFill>
                <a:highlight>
                  <a:srgbClr val="FFFFFF"/>
                </a:highlight>
                <a:latin typeface="Consolas"/>
                <a:ea typeface="Consolas"/>
                <a:cs typeface="Consolas"/>
                <a:sym typeface="Consolas"/>
              </a:rPr>
              <a:t>, </a:t>
            </a:r>
            <a:r>
              <a:rPr b="1" lang="en" sz="1200">
                <a:solidFill>
                  <a:srgbClr val="008080"/>
                </a:solidFill>
                <a:highlight>
                  <a:srgbClr val="FFFFFF"/>
                </a:highlight>
                <a:latin typeface="Consolas"/>
                <a:ea typeface="Consolas"/>
                <a:cs typeface="Consolas"/>
                <a:sym typeface="Consolas"/>
              </a:rPr>
              <a:t>''</a:t>
            </a:r>
            <a:r>
              <a:rPr lang="en" sz="1200">
                <a:solidFill>
                  <a:schemeClr val="dk1"/>
                </a:solidFill>
                <a:highlight>
                  <a:srgbClr val="FFFFFF"/>
                </a:highlight>
                <a:latin typeface="Consolas"/>
                <a:ea typeface="Consolas"/>
                <a:cs typeface="Consolas"/>
                <a:sym typeface="Consolas"/>
              </a:rPr>
              <a:t>.join(result_str))</a:t>
            </a:r>
            <a:endParaRPr sz="1200">
              <a:solidFill>
                <a:schemeClr val="dk1"/>
              </a:solidFill>
              <a:highlight>
                <a:srgbClr val="FFFFFF"/>
              </a:highlight>
              <a:latin typeface="Consolas"/>
              <a:ea typeface="Consolas"/>
              <a:cs typeface="Consolas"/>
              <a:sym typeface="Consolas"/>
            </a:endParaRPr>
          </a:p>
        </p:txBody>
      </p:sp>
      <p:sp>
        <p:nvSpPr>
          <p:cNvPr id="505" name="Shape 505"/>
          <p:cNvSpPr txBox="1"/>
          <p:nvPr/>
        </p:nvSpPr>
        <p:spPr>
          <a:xfrm>
            <a:off x="76200" y="3098000"/>
            <a:ext cx="9006000" cy="18267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0 loss: 1.55474 prediction:  [[3 3 3 3 4 4]] true Y:  [[1, 0, 2, 3, 3, 4]] Prediction str:  lllloo</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1 loss: 1.55081 prediction:  [[3 3 3 3 4 4]] true Y:  [[1, 0, 2, 3, 3, 4]] Prediction str:  lllloo</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2 loss: 1.54704 prediction:  [[3 3 3 3 4 4]] true Y:  [[1, 0, 2, 3, 3, 4]] Prediction str:  lllloo</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3 loss: 1.54342 prediction:  [[3 3 3 3 4 4]] true Y:  [[1, 0, 2, 3, 3, 4]] Prediction str:  lllloo</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1998 loss: 0.75305 prediction:  [[1 0 2 3 3 4]] true Y:  [[1, 0, 2, 3, 3, 4]] Prediction str:  ihello</a:t>
            </a:r>
            <a:endParaRPr b="1" sz="12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200">
                <a:solidFill>
                  <a:srgbClr val="008080"/>
                </a:solidFill>
                <a:highlight>
                  <a:srgbClr val="FFFFFF"/>
                </a:highlight>
                <a:latin typeface="Consolas"/>
                <a:ea typeface="Consolas"/>
                <a:cs typeface="Consolas"/>
                <a:sym typeface="Consolas"/>
              </a:rPr>
              <a:t>1999 loss: 0.752973 prediction:  [[1 0 2 3 3 4]] true Y:  [[1, 0, 2, 3, 3, 4]] Prediction str:  </a:t>
            </a:r>
            <a:r>
              <a:rPr b="1" lang="en" sz="1800">
                <a:solidFill>
                  <a:srgbClr val="008080"/>
                </a:solidFill>
                <a:highlight>
                  <a:srgbClr val="FFFFFF"/>
                </a:highlight>
                <a:latin typeface="Consolas"/>
                <a:ea typeface="Consolas"/>
                <a:cs typeface="Consolas"/>
                <a:sym typeface="Consolas"/>
              </a:rPr>
              <a:t>ihello</a:t>
            </a:r>
            <a:endParaRPr b="1" sz="1800">
              <a:solidFill>
                <a:srgbClr val="008080"/>
              </a:solidFill>
              <a:highlight>
                <a:srgbClr val="FFFFFF"/>
              </a:highlight>
              <a:latin typeface="Consolas"/>
              <a:ea typeface="Consolas"/>
              <a:cs typeface="Consolas"/>
              <a:sym typeface="Consolas"/>
            </a:endParaRPr>
          </a:p>
        </p:txBody>
      </p:sp>
      <p:sp>
        <p:nvSpPr>
          <p:cNvPr id="506" name="Shape 506"/>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Shape 511"/>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512" name="Shape 512"/>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3</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a:t>
            </a:r>
            <a:endParaRPr/>
          </a:p>
        </p:txBody>
      </p:sp>
      <p:sp>
        <p:nvSpPr>
          <p:cNvPr id="513" name="Shape 513"/>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514" name="Shape 514"/>
          <p:cNvGrpSpPr/>
          <p:nvPr/>
        </p:nvGrpSpPr>
        <p:grpSpPr>
          <a:xfrm>
            <a:off x="-348127" y="87975"/>
            <a:ext cx="2543803" cy="1589522"/>
            <a:chOff x="-928337" y="234600"/>
            <a:chExt cx="6783474" cy="4238725"/>
          </a:xfrm>
        </p:grpSpPr>
        <p:pic>
          <p:nvPicPr>
            <p:cNvPr id="515" name="Shape 515"/>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516" name="Shape 51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517" name="Shape 517"/>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523" name="Shape 523"/>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524" name="Shape 524"/>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525" name="Shape 525"/>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526" name="Shape 526"/>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527" name="Shape 527"/>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528" name="Shape 528"/>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529" name="Shape 529"/>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530" name="Shape 530"/>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531" name="Shape 531"/>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532" name="Shape 532"/>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533" name="Shape 533"/>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534" name="Shape 534"/>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Manual d</a:t>
            </a:r>
            <a:r>
              <a:rPr lang="en"/>
              <a:t>ata creation</a:t>
            </a:r>
            <a:endParaRPr/>
          </a:p>
        </p:txBody>
      </p:sp>
      <p:sp>
        <p:nvSpPr>
          <p:cNvPr id="540" name="Shape 540"/>
          <p:cNvSpPr txBox="1"/>
          <p:nvPr/>
        </p:nvSpPr>
        <p:spPr>
          <a:xfrm>
            <a:off x="1592000" y="1127150"/>
            <a:ext cx="6043500" cy="3601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idx2char</a:t>
            </a:r>
            <a:r>
              <a:rPr lang="en" sz="1800">
                <a:solidFill>
                  <a:schemeClr val="dk1"/>
                </a:solidFill>
                <a:highlight>
                  <a:srgbClr val="FFFFFF"/>
                </a:highlight>
                <a:latin typeface="Consolas"/>
                <a:ea typeface="Consolas"/>
                <a:cs typeface="Consolas"/>
                <a:sym typeface="Consolas"/>
              </a:rPr>
              <a:t> = [</a:t>
            </a:r>
            <a:r>
              <a:rPr b="1" lang="en" sz="1800">
                <a:solidFill>
                  <a:srgbClr val="008080"/>
                </a:solidFill>
                <a:highlight>
                  <a:srgbClr val="FFFFFF"/>
                </a:highlight>
                <a:latin typeface="Consolas"/>
                <a:ea typeface="Consolas"/>
                <a:cs typeface="Consolas"/>
                <a:sym typeface="Consolas"/>
              </a:rPr>
              <a:t>'h'</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'i'</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'e'</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'l'</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'o'</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x_data =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hihell</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x_one_hot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 1</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e 2</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y_data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4</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a:t>
            </a:r>
            <a:endParaRPr i="1" sz="1800">
              <a:solidFill>
                <a:srgbClr val="808080"/>
              </a:solidFill>
              <a:highlight>
                <a:srgbClr val="FFFFFF"/>
              </a:highlight>
              <a:latin typeface="Consolas"/>
              <a:ea typeface="Consolas"/>
              <a:cs typeface="Consolas"/>
              <a:sym typeface="Consolas"/>
            </a:endParaRPr>
          </a:p>
        </p:txBody>
      </p:sp>
      <p:sp>
        <p:nvSpPr>
          <p:cNvPr id="541" name="Shape 541"/>
          <p:cNvSpPr txBox="1"/>
          <p:nvPr/>
        </p:nvSpPr>
        <p:spPr>
          <a:xfrm>
            <a:off x="3302225" y="4676400"/>
            <a:ext cx="6199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https://github.com/hunkim/DeepLearningZeroToAll/blob/master/lab-12-1-hello-rnn.py</a:t>
            </a:r>
            <a:r>
              <a:rPr lang="en" sz="1200">
                <a:solidFill>
                  <a:srgbClr val="808080"/>
                </a:solidFill>
              </a:rPr>
              <a:t> </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3816075" y="133950"/>
            <a:ext cx="5336100" cy="10860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Better</a:t>
            </a:r>
            <a:r>
              <a:rPr lang="en"/>
              <a:t> data creation</a:t>
            </a:r>
            <a:endParaRPr/>
          </a:p>
        </p:txBody>
      </p:sp>
      <p:sp>
        <p:nvSpPr>
          <p:cNvPr id="547" name="Shape 547"/>
          <p:cNvSpPr txBox="1"/>
          <p:nvPr/>
        </p:nvSpPr>
        <p:spPr>
          <a:xfrm>
            <a:off x="344075" y="1028700"/>
            <a:ext cx="8634600" cy="3600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sample = </a:t>
            </a:r>
            <a:r>
              <a:rPr b="1" lang="en">
                <a:solidFill>
                  <a:srgbClr val="008080"/>
                </a:solidFill>
                <a:highlight>
                  <a:srgbClr val="FFFFFF"/>
                </a:highlight>
                <a:latin typeface="Consolas"/>
                <a:ea typeface="Consolas"/>
                <a:cs typeface="Consolas"/>
                <a:sym typeface="Consolas"/>
              </a:rPr>
              <a:t>" if you want you"</a:t>
            </a:r>
            <a:endParaRPr b="1">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idx2char = </a:t>
            </a:r>
            <a:r>
              <a:rPr lang="en">
                <a:solidFill>
                  <a:srgbClr val="000080"/>
                </a:solidFill>
                <a:highlight>
                  <a:srgbClr val="FFFFFF"/>
                </a:highlight>
                <a:latin typeface="Consolas"/>
                <a:ea typeface="Consolas"/>
                <a:cs typeface="Consolas"/>
                <a:sym typeface="Consolas"/>
              </a:rPr>
              <a:t>list</a:t>
            </a:r>
            <a:r>
              <a:rPr lang="en">
                <a:solidFill>
                  <a:schemeClr val="dk1"/>
                </a:solidFill>
                <a:highlight>
                  <a:srgbClr val="FFFFFF"/>
                </a:highlight>
                <a:latin typeface="Consolas"/>
                <a:ea typeface="Consolas"/>
                <a:cs typeface="Consolas"/>
                <a:sym typeface="Consolas"/>
              </a:rPr>
              <a:t>(</a:t>
            </a:r>
            <a:r>
              <a:rPr lang="en">
                <a:solidFill>
                  <a:srgbClr val="000080"/>
                </a:solidFill>
                <a:highlight>
                  <a:srgbClr val="FFFFFF"/>
                </a:highlight>
                <a:latin typeface="Consolas"/>
                <a:ea typeface="Consolas"/>
                <a:cs typeface="Consolas"/>
                <a:sym typeface="Consolas"/>
              </a:rPr>
              <a:t>set</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index -&gt; char</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char2idx = {c: i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c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enumerate</a:t>
            </a:r>
            <a:r>
              <a:rPr lang="en">
                <a:solidFill>
                  <a:schemeClr val="dk1"/>
                </a:solidFill>
                <a:highlight>
                  <a:srgbClr val="FFFFFF"/>
                </a:highlight>
                <a:latin typeface="Consolas"/>
                <a:ea typeface="Consolas"/>
                <a:cs typeface="Consolas"/>
                <a:sym typeface="Consolas"/>
              </a:rPr>
              <a:t>(idx2char)}  </a:t>
            </a:r>
            <a:r>
              <a:rPr i="1" lang="en">
                <a:solidFill>
                  <a:srgbClr val="808080"/>
                </a:solidFill>
                <a:highlight>
                  <a:srgbClr val="FFFFFF"/>
                </a:highlight>
                <a:latin typeface="Consolas"/>
                <a:ea typeface="Consolas"/>
                <a:cs typeface="Consolas"/>
                <a:sym typeface="Consolas"/>
              </a:rPr>
              <a:t># char -&gt; idx</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sample_idx = [char2idx[c]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char to index</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X data sample (0 ~ n-1) hello: hell</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Y label sample (1 ~ n)  hello: ello</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lang="en">
                <a:solidFill>
                  <a:srgbClr val="808080"/>
                </a:solidFill>
                <a:highlight>
                  <a:srgbClr val="FFFFFF"/>
                </a:highlight>
                <a:latin typeface="Consolas"/>
                <a:ea typeface="Consolas"/>
                <a:cs typeface="Consolas"/>
                <a:sym typeface="Consolas"/>
              </a:rPr>
              <a:t># Y label</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chemeClr val="dk1"/>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 </a:t>
            </a:r>
            <a:r>
              <a:rPr b="1" lang="en" sz="1600">
                <a:solidFill>
                  <a:srgbClr val="7F6000"/>
                </a:solidFill>
                <a:highlight>
                  <a:srgbClr val="FFFFFF"/>
                </a:highlight>
                <a:latin typeface="Consolas"/>
                <a:ea typeface="Consolas"/>
                <a:cs typeface="Consolas"/>
                <a:sym typeface="Consolas"/>
              </a:rPr>
              <a:t>tf.one_hot</a:t>
            </a:r>
            <a:r>
              <a:rPr lang="en" sz="1600">
                <a:solidFill>
                  <a:schemeClr val="dk1"/>
                </a:solidFill>
                <a:highlight>
                  <a:srgbClr val="FFFFFF"/>
                </a:highlight>
                <a:latin typeface="Consolas"/>
                <a:ea typeface="Consolas"/>
                <a:cs typeface="Consolas"/>
                <a:sym typeface="Consolas"/>
              </a:rPr>
              <a:t>(X, num_classes)  </a:t>
            </a:r>
            <a:r>
              <a:rPr i="1" lang="en" sz="1600">
                <a:solidFill>
                  <a:srgbClr val="808080"/>
                </a:solidFill>
                <a:highlight>
                  <a:srgbClr val="FFFFFF"/>
                </a:highlight>
                <a:latin typeface="Consolas"/>
                <a:ea typeface="Consolas"/>
                <a:cs typeface="Consolas"/>
                <a:sym typeface="Consolas"/>
              </a:rPr>
              <a:t># one hot: 1 -&gt; 0 1 0 0 0 0 0 0 0 0</a:t>
            </a:r>
            <a:endParaRPr sz="1800">
              <a:solidFill>
                <a:schemeClr val="dk1"/>
              </a:solidFill>
              <a:highlight>
                <a:srgbClr val="FFE4FF"/>
              </a:highlight>
              <a:latin typeface="Consolas"/>
              <a:ea typeface="Consolas"/>
              <a:cs typeface="Consolas"/>
              <a:sym typeface="Consolas"/>
            </a:endParaRPr>
          </a:p>
        </p:txBody>
      </p:sp>
      <p:sp>
        <p:nvSpPr>
          <p:cNvPr id="548" name="Shape 548"/>
          <p:cNvSpPr txBox="1"/>
          <p:nvPr/>
        </p:nvSpPr>
        <p:spPr>
          <a:xfrm>
            <a:off x="3063200" y="4890000"/>
            <a:ext cx="61998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https://github.com/hunkim/DeepLearningZeroToAll/blob/master/lab-12-2-char-seq-rnn.py</a:t>
            </a:r>
            <a:r>
              <a:rPr lang="en" sz="1200">
                <a:solidFill>
                  <a:schemeClr val="dk1"/>
                </a:solidFill>
              </a:rPr>
              <a:t>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Hyper parameters</a:t>
            </a:r>
            <a:endParaRPr/>
          </a:p>
        </p:txBody>
      </p:sp>
      <p:sp>
        <p:nvSpPr>
          <p:cNvPr id="554" name="Shape 554"/>
          <p:cNvSpPr txBox="1"/>
          <p:nvPr/>
        </p:nvSpPr>
        <p:spPr>
          <a:xfrm>
            <a:off x="413725" y="1419750"/>
            <a:ext cx="84645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sample = </a:t>
            </a:r>
            <a:r>
              <a:rPr b="1" lang="en" sz="1600">
                <a:solidFill>
                  <a:srgbClr val="008080"/>
                </a:solidFill>
                <a:highlight>
                  <a:srgbClr val="FFFFFF"/>
                </a:highlight>
                <a:latin typeface="Consolas"/>
                <a:ea typeface="Consolas"/>
                <a:cs typeface="Consolas"/>
                <a:sym typeface="Consolas"/>
              </a:rPr>
              <a:t>" if you want you"</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idx2char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(sample))  </a:t>
            </a:r>
            <a:r>
              <a:rPr i="1" lang="en" sz="1600">
                <a:solidFill>
                  <a:srgbClr val="808080"/>
                </a:solidFill>
                <a:highlight>
                  <a:srgbClr val="FFFFFF"/>
                </a:highlight>
                <a:latin typeface="Consolas"/>
                <a:ea typeface="Consolas"/>
                <a:cs typeface="Consolas"/>
                <a:sym typeface="Consolas"/>
              </a:rPr>
              <a:t># index -&gt; char</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char2idx = {c: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c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(idx2char)}  </a:t>
            </a:r>
            <a:r>
              <a:rPr i="1" lang="en" sz="1600">
                <a:solidFill>
                  <a:srgbClr val="808080"/>
                </a:solidFill>
                <a:highlight>
                  <a:srgbClr val="FFFFFF"/>
                </a:highlight>
                <a:latin typeface="Consolas"/>
                <a:ea typeface="Consolas"/>
                <a:cs typeface="Consolas"/>
                <a:sym typeface="Consolas"/>
              </a:rPr>
              <a:t># char -&gt; idx</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hyper parameters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dic_size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RNN input size (one hot size)</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rnn_hidden_size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RNN output size</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final output size (RNN or softmax, etc.)</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batch_size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one sample data, one batch</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sequence_length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(sample)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number of lstm unfolding (unit #)</a:t>
            </a:r>
            <a:endParaRPr i="1" sz="1600">
              <a:solidFill>
                <a:srgbClr val="808080"/>
              </a:solidFill>
              <a:highlight>
                <a:srgbClr val="FFFFFF"/>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8188" y="-17085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LSTM and Loss</a:t>
            </a:r>
            <a:endParaRPr/>
          </a:p>
        </p:txBody>
      </p:sp>
      <p:sp>
        <p:nvSpPr>
          <p:cNvPr id="560" name="Shape 560"/>
          <p:cNvSpPr txBox="1"/>
          <p:nvPr/>
        </p:nvSpPr>
        <p:spPr>
          <a:xfrm>
            <a:off x="76200" y="838625"/>
            <a:ext cx="9144000" cy="4072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endParaRPr i="1">
              <a:solidFill>
                <a:srgbClr val="808080"/>
              </a:solidFill>
              <a:highlight>
                <a:srgbClr val="FFFFFF"/>
              </a:highlight>
              <a:latin typeface="Consolas"/>
              <a:ea typeface="Consolas"/>
              <a:cs typeface="Consolas"/>
              <a:sym typeface="Consolas"/>
            </a:endParaRPr>
          </a:p>
          <a:p>
            <a:pPr indent="4914900" lvl="0" marL="0" rtl="0">
              <a:lnSpc>
                <a:spcPct val="115000"/>
              </a:lnSpc>
              <a:spcBef>
                <a:spcPts val="0"/>
              </a:spcBef>
              <a:spcAft>
                <a:spcPts val="0"/>
              </a:spcAft>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initial_state = cell.zero_state(batch_size, tf.float32)</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outputs, _states = tf.nn.dynamic_rnn(</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weights = tf.ones([batch_size, sequence_length])</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loss = tf.reduce_mean(sequence_loss)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p:txBody>
      </p:sp>
      <p:sp>
        <p:nvSpPr>
          <p:cNvPr id="561" name="Shape 561"/>
          <p:cNvSpPr txBox="1"/>
          <p:nvPr/>
        </p:nvSpPr>
        <p:spPr>
          <a:xfrm>
            <a:off x="3063200" y="4890000"/>
            <a:ext cx="61998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https://github.com/hunkim/DeepLearningZeroToAll/blob/master/lab-12-2-char-seq-rnn.py</a:t>
            </a:r>
            <a:r>
              <a:rPr lang="en" sz="1200">
                <a:solidFill>
                  <a:schemeClr val="dk1"/>
                </a:solidFill>
              </a:rPr>
              <a:t>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8188" y="-17085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Training and Results</a:t>
            </a:r>
            <a:endParaRPr/>
          </a:p>
        </p:txBody>
      </p:sp>
      <p:sp>
        <p:nvSpPr>
          <p:cNvPr id="567" name="Shape 567"/>
          <p:cNvSpPr txBox="1"/>
          <p:nvPr/>
        </p:nvSpPr>
        <p:spPr>
          <a:xfrm>
            <a:off x="1042650" y="809275"/>
            <a:ext cx="8101500" cy="2523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a:solidFill>
                  <a:srgbClr val="000080"/>
                </a:solidFill>
                <a:highlight>
                  <a:srgbClr val="FFFFFF"/>
                </a:highlight>
                <a:latin typeface="Consolas"/>
                <a:ea typeface="Consolas"/>
                <a:cs typeface="Consolas"/>
                <a:sym typeface="Consolas"/>
              </a:rPr>
              <a:t>with </a:t>
            </a:r>
            <a:r>
              <a:rPr lang="en">
                <a:solidFill>
                  <a:schemeClr val="dk1"/>
                </a:solidFill>
                <a:highlight>
                  <a:srgbClr val="FFFFFF"/>
                </a:highlight>
                <a:latin typeface="Consolas"/>
                <a:ea typeface="Consolas"/>
                <a:cs typeface="Consolas"/>
                <a:sym typeface="Consolas"/>
              </a:rPr>
              <a:t>tf.Session() </a:t>
            </a:r>
            <a:r>
              <a:rPr b="1" lang="en">
                <a:solidFill>
                  <a:srgbClr val="000080"/>
                </a:solidFill>
                <a:highlight>
                  <a:srgbClr val="FFFFFF"/>
                </a:highlight>
                <a:latin typeface="Consolas"/>
                <a:ea typeface="Consolas"/>
                <a:cs typeface="Consolas"/>
                <a:sym typeface="Consolas"/>
              </a:rPr>
              <a:t>as </a:t>
            </a:r>
            <a:r>
              <a:rPr lang="en">
                <a:solidFill>
                  <a:schemeClr val="dk1"/>
                </a:solidFill>
                <a:highlight>
                  <a:srgbClr val="FFFFFF"/>
                </a:highlight>
                <a:latin typeface="Consolas"/>
                <a:ea typeface="Consolas"/>
                <a:cs typeface="Consolas"/>
                <a:sym typeface="Consolas"/>
              </a:rPr>
              <a:t>sess: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sess.run(tf.global_variables_initializer())</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3000</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l, _ = sess.run([loss, train],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 Y: y_data})</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result = sess.run(prediction,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print char using dic</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rgbClr val="80808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result_str = [idx2char[c]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np.squeeze(result)]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a:t>
            </a:r>
            <a:r>
              <a:rPr b="1" lang="en">
                <a:solidFill>
                  <a:srgbClr val="008080"/>
                </a:solidFill>
                <a:highlight>
                  <a:srgbClr val="FFFFFF"/>
                </a:highlight>
                <a:latin typeface="Consolas"/>
                <a:ea typeface="Consolas"/>
                <a:cs typeface="Consolas"/>
                <a:sym typeface="Consolas"/>
              </a:rPr>
              <a:t>"loss:"</a:t>
            </a:r>
            <a:r>
              <a:rPr lang="en">
                <a:solidFill>
                  <a:schemeClr val="dk1"/>
                </a:solidFill>
                <a:highlight>
                  <a:srgbClr val="FFFFFF"/>
                </a:highlight>
                <a:latin typeface="Consolas"/>
                <a:ea typeface="Consolas"/>
                <a:cs typeface="Consolas"/>
                <a:sym typeface="Consolas"/>
              </a:rPr>
              <a:t>, l, </a:t>
            </a:r>
            <a:r>
              <a:rPr b="1" lang="en">
                <a:solidFill>
                  <a:srgbClr val="008080"/>
                </a:solidFill>
                <a:highlight>
                  <a:srgbClr val="FFFFFF"/>
                </a:highlight>
                <a:latin typeface="Consolas"/>
                <a:ea typeface="Consolas"/>
                <a:cs typeface="Consolas"/>
                <a:sym typeface="Consolas"/>
              </a:rPr>
              <a:t>"Prediction:"</a:t>
            </a:r>
            <a:r>
              <a:rPr lang="en">
                <a:solidFill>
                  <a:schemeClr val="dk1"/>
                </a:solidFill>
                <a:highlight>
                  <a:srgbClr val="FFFFFF"/>
                </a:highlight>
                <a:latin typeface="Consolas"/>
                <a:ea typeface="Consolas"/>
                <a:cs typeface="Consolas"/>
                <a:sym typeface="Consolas"/>
              </a:rPr>
              <a:t>, </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.join(result_str))</a:t>
            </a:r>
            <a:endParaRPr>
              <a:solidFill>
                <a:schemeClr val="dk1"/>
              </a:solidFill>
              <a:highlight>
                <a:srgbClr val="FFFFFF"/>
              </a:highlight>
              <a:latin typeface="Consolas"/>
              <a:ea typeface="Consolas"/>
              <a:cs typeface="Consolas"/>
              <a:sym typeface="Consolas"/>
            </a:endParaRPr>
          </a:p>
        </p:txBody>
      </p:sp>
      <p:sp>
        <p:nvSpPr>
          <p:cNvPr id="568" name="Shape 568"/>
          <p:cNvSpPr txBox="1"/>
          <p:nvPr/>
        </p:nvSpPr>
        <p:spPr>
          <a:xfrm>
            <a:off x="2246900" y="3346975"/>
            <a:ext cx="4650300" cy="14883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a:solidFill>
                  <a:srgbClr val="008080"/>
                </a:solidFill>
                <a:highlight>
                  <a:srgbClr val="FFFFFF"/>
                </a:highlight>
              </a:rPr>
              <a:t>0 loss: 2.29895 Prediction: nnuffuunnuuuyuy</a:t>
            </a:r>
            <a:endParaRPr b="1">
              <a:solidFill>
                <a:srgbClr val="008080"/>
              </a:solidFill>
              <a:highlight>
                <a:srgbClr val="FFFFFF"/>
              </a:highlight>
            </a:endParaRPr>
          </a:p>
          <a:p>
            <a:pPr indent="0" lvl="0" marL="0" rtl="0">
              <a:lnSpc>
                <a:spcPct val="115000"/>
              </a:lnSpc>
              <a:spcBef>
                <a:spcPts val="0"/>
              </a:spcBef>
              <a:spcAft>
                <a:spcPts val="0"/>
              </a:spcAft>
              <a:buNone/>
            </a:pPr>
            <a:r>
              <a:rPr b="1" lang="en">
                <a:solidFill>
                  <a:srgbClr val="008080"/>
                </a:solidFill>
                <a:highlight>
                  <a:srgbClr val="FFFFFF"/>
                </a:highlight>
              </a:rPr>
              <a:t>1 loss: 2.29675 Prediction: nnuffuunnuuuyuy</a:t>
            </a:r>
            <a:endParaRPr b="1">
              <a:solidFill>
                <a:srgbClr val="008080"/>
              </a:solidFill>
              <a:highlight>
                <a:srgbClr val="FFFFFF"/>
              </a:highlight>
            </a:endParaRPr>
          </a:p>
          <a:p>
            <a:pPr indent="0" lvl="0" marL="0" rtl="0">
              <a:lnSpc>
                <a:spcPct val="115000"/>
              </a:lnSpc>
              <a:spcBef>
                <a:spcPts val="0"/>
              </a:spcBef>
              <a:spcAft>
                <a:spcPts val="0"/>
              </a:spcAft>
              <a:buNone/>
            </a:pPr>
            <a:r>
              <a:rPr b="1" lang="en">
                <a:solidFill>
                  <a:srgbClr val="008080"/>
                </a:solidFill>
                <a:highlight>
                  <a:srgbClr val="FFFFFF"/>
                </a:highlight>
              </a:rPr>
              <a:t>...</a:t>
            </a:r>
            <a:endParaRPr b="1">
              <a:solidFill>
                <a:srgbClr val="008080"/>
              </a:solidFill>
              <a:highlight>
                <a:srgbClr val="FFFFFF"/>
              </a:highlight>
            </a:endParaRPr>
          </a:p>
          <a:p>
            <a:pPr indent="0" lvl="0" marL="0" rtl="0">
              <a:lnSpc>
                <a:spcPct val="115000"/>
              </a:lnSpc>
              <a:spcBef>
                <a:spcPts val="0"/>
              </a:spcBef>
              <a:spcAft>
                <a:spcPts val="0"/>
              </a:spcAft>
              <a:buNone/>
            </a:pPr>
            <a:r>
              <a:t/>
            </a:r>
            <a:endParaRPr b="1">
              <a:solidFill>
                <a:srgbClr val="008080"/>
              </a:solidFill>
              <a:highlight>
                <a:srgbClr val="FFFFFF"/>
              </a:highlight>
            </a:endParaRPr>
          </a:p>
          <a:p>
            <a:pPr indent="0" lvl="0" marL="0" rtl="0">
              <a:lnSpc>
                <a:spcPct val="115000"/>
              </a:lnSpc>
              <a:spcBef>
                <a:spcPts val="0"/>
              </a:spcBef>
              <a:spcAft>
                <a:spcPts val="0"/>
              </a:spcAft>
              <a:buNone/>
            </a:pPr>
            <a:r>
              <a:rPr b="1" lang="en">
                <a:solidFill>
                  <a:srgbClr val="008080"/>
                </a:solidFill>
                <a:highlight>
                  <a:srgbClr val="FFFFFF"/>
                </a:highlight>
              </a:rPr>
              <a:t>1418 loss: 1.37351 Prediction: if you want you</a:t>
            </a:r>
            <a:endParaRPr b="1">
              <a:solidFill>
                <a:srgbClr val="008080"/>
              </a:solidFill>
              <a:highlight>
                <a:srgbClr val="FFFFFF"/>
              </a:highlight>
            </a:endParaRPr>
          </a:p>
          <a:p>
            <a:pPr indent="0" lvl="0" marL="0" rtl="0">
              <a:lnSpc>
                <a:spcPct val="115000"/>
              </a:lnSpc>
              <a:spcBef>
                <a:spcPts val="0"/>
              </a:spcBef>
              <a:spcAft>
                <a:spcPts val="0"/>
              </a:spcAft>
              <a:buNone/>
            </a:pPr>
            <a:r>
              <a:rPr b="1" lang="en">
                <a:solidFill>
                  <a:srgbClr val="008080"/>
                </a:solidFill>
                <a:highlight>
                  <a:srgbClr val="FFFFFF"/>
                </a:highlight>
              </a:rPr>
              <a:t>1419 loss: 1.37331 Prediction: if you want you</a:t>
            </a:r>
            <a:endParaRPr b="1">
              <a:solidFill>
                <a:srgbClr val="008080"/>
              </a:solidFill>
              <a:highlight>
                <a:srgbClr val="FFFFFF"/>
              </a:highlight>
            </a:endParaRPr>
          </a:p>
        </p:txBody>
      </p:sp>
      <p:sp>
        <p:nvSpPr>
          <p:cNvPr id="569" name="Shape 569"/>
          <p:cNvSpPr txBox="1"/>
          <p:nvPr/>
        </p:nvSpPr>
        <p:spPr>
          <a:xfrm>
            <a:off x="3063200" y="4890000"/>
            <a:ext cx="61998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https://github.com/hunkim/DeepLearningZeroToAll/blob/master/lab-12-2-char-seq-rnn.py</a:t>
            </a:r>
            <a:r>
              <a:rPr lang="en" sz="1200">
                <a:solidFill>
                  <a:schemeClr val="dk1"/>
                </a:solidFill>
              </a:rPr>
              <a:t>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Really long sentence?</a:t>
            </a:r>
            <a:endParaRPr/>
          </a:p>
        </p:txBody>
      </p:sp>
      <p:sp>
        <p:nvSpPr>
          <p:cNvPr id="575" name="Shape 575"/>
          <p:cNvSpPr txBox="1"/>
          <p:nvPr/>
        </p:nvSpPr>
        <p:spPr>
          <a:xfrm>
            <a:off x="84200" y="1285875"/>
            <a:ext cx="9068100" cy="1285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p:txBody>
      </p:sp>
      <p:sp>
        <p:nvSpPr>
          <p:cNvPr id="576" name="Shape 576"/>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Shape 222"/>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223" name="Shape 223"/>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224" name="Shape 224"/>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225" name="Shape 225"/>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226" name="Shape 226"/>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227" name="Shape 227"/>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228" name="Shape 228"/>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229" name="Shape 229"/>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230" name="Shape 230"/>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231" name="Shape 231"/>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232" name="Shape 232"/>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233" name="Shape 233"/>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Really long sentence?</a:t>
            </a:r>
            <a:endParaRPr/>
          </a:p>
        </p:txBody>
      </p:sp>
      <p:sp>
        <p:nvSpPr>
          <p:cNvPr id="582" name="Shape 582"/>
          <p:cNvSpPr txBox="1"/>
          <p:nvPr/>
        </p:nvSpPr>
        <p:spPr>
          <a:xfrm>
            <a:off x="84200" y="1285875"/>
            <a:ext cx="9068100" cy="1285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p:txBody>
      </p:sp>
      <p:sp>
        <p:nvSpPr>
          <p:cNvPr id="583" name="Shape 583"/>
          <p:cNvSpPr txBox="1"/>
          <p:nvPr/>
        </p:nvSpPr>
        <p:spPr>
          <a:xfrm>
            <a:off x="3264000" y="25716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chemeClr val="dk1"/>
                </a:solidFill>
              </a:rPr>
              <a:t># training dataset</a:t>
            </a:r>
            <a:endParaRPr i="1" sz="1600">
              <a:solidFill>
                <a:schemeClr val="dk1"/>
              </a:solidFill>
            </a:endParaRPr>
          </a:p>
          <a:p>
            <a:pPr indent="0" lvl="0" marL="0" rtl="0">
              <a:lnSpc>
                <a:spcPct val="115000"/>
              </a:lnSpc>
              <a:spcBef>
                <a:spcPts val="0"/>
              </a:spcBef>
              <a:spcAft>
                <a:spcPts val="0"/>
              </a:spcAft>
              <a:buNone/>
            </a:pPr>
            <a:r>
              <a:rPr lang="en" sz="1600">
                <a:solidFill>
                  <a:schemeClr val="dk1"/>
                </a:solidFill>
              </a:rPr>
              <a:t>0 if you wan -&gt; f you want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1 f you want -&gt;  you want </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2  you want  -&gt; you want 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3 you want t -&gt; ou want to</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168  of the se -&gt; of the sea</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169 of the sea -&gt; f the sea.</a:t>
            </a:r>
            <a:endParaRPr sz="1600">
              <a:solidFill>
                <a:schemeClr val="dk1"/>
              </a:solidFill>
            </a:endParaRPr>
          </a:p>
        </p:txBody>
      </p:sp>
      <p:sp>
        <p:nvSpPr>
          <p:cNvPr id="584" name="Shape 584"/>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6496477" y="89225"/>
            <a:ext cx="26556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Making dataset</a:t>
            </a:r>
            <a:endParaRPr/>
          </a:p>
        </p:txBody>
      </p:sp>
      <p:sp>
        <p:nvSpPr>
          <p:cNvPr id="590" name="Shape 590"/>
          <p:cNvSpPr txBox="1"/>
          <p:nvPr/>
        </p:nvSpPr>
        <p:spPr>
          <a:xfrm>
            <a:off x="84200" y="106200"/>
            <a:ext cx="6289200" cy="4931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dataX =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dataY =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x_str = sentence[i:i + seq_length]</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endParaRPr sz="1600">
              <a:solidFill>
                <a:schemeClr val="dk1"/>
              </a:solidFill>
              <a:highlight>
                <a:srgbClr val="FFFFFF"/>
              </a:highlight>
              <a:latin typeface="Consolas"/>
              <a:ea typeface="Consolas"/>
              <a:cs typeface="Consolas"/>
              <a:sym typeface="Consolas"/>
            </a:endParaRPr>
          </a:p>
          <a:p>
            <a:pPr indent="510540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dataY.append(y)</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p:txBody>
      </p:sp>
      <p:sp>
        <p:nvSpPr>
          <p:cNvPr id="591" name="Shape 591"/>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chemeClr val="dk1"/>
                </a:solidFill>
              </a:rPr>
              <a:t># training dataset</a:t>
            </a:r>
            <a:endParaRPr i="1" sz="1600">
              <a:solidFill>
                <a:schemeClr val="dk1"/>
              </a:solidFill>
            </a:endParaRPr>
          </a:p>
          <a:p>
            <a:pPr indent="0" lvl="0" marL="0" rtl="0">
              <a:lnSpc>
                <a:spcPct val="115000"/>
              </a:lnSpc>
              <a:spcBef>
                <a:spcPts val="0"/>
              </a:spcBef>
              <a:spcAft>
                <a:spcPts val="0"/>
              </a:spcAft>
              <a:buNone/>
            </a:pPr>
            <a:r>
              <a:rPr lang="en" sz="1600">
                <a:solidFill>
                  <a:schemeClr val="dk1"/>
                </a:solidFill>
              </a:rPr>
              <a:t>0 if you wan -&gt; f you want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1 f you want -&gt;  you want </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2  you want  -&gt; you want 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3 you want t -&gt; ou want to</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168  of the se -&gt; of the sea</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169 of the sea -&gt; f the sea.</a:t>
            </a:r>
            <a:endParaRPr sz="1600">
              <a:solidFill>
                <a:schemeClr val="dk1"/>
              </a:solidFill>
            </a:endParaRPr>
          </a:p>
        </p:txBody>
      </p:sp>
      <p:sp>
        <p:nvSpPr>
          <p:cNvPr id="592" name="Shape 592"/>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2651557" y="78050"/>
            <a:ext cx="38409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RNN parameters</a:t>
            </a:r>
            <a:endParaRPr/>
          </a:p>
        </p:txBody>
      </p:sp>
      <p:sp>
        <p:nvSpPr>
          <p:cNvPr id="598" name="Shape 598"/>
          <p:cNvSpPr txBox="1"/>
          <p:nvPr/>
        </p:nvSpPr>
        <p:spPr>
          <a:xfrm>
            <a:off x="84200" y="1427100"/>
            <a:ext cx="6289200" cy="2952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p:txBody>
      </p:sp>
      <p:sp>
        <p:nvSpPr>
          <p:cNvPr id="599" name="Shape 599"/>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chemeClr val="dk1"/>
                </a:solidFill>
              </a:rPr>
              <a:t># training dataset</a:t>
            </a:r>
            <a:endParaRPr i="1" sz="1600">
              <a:solidFill>
                <a:schemeClr val="dk1"/>
              </a:solidFill>
            </a:endParaRPr>
          </a:p>
          <a:p>
            <a:pPr indent="0" lvl="0" marL="0" rtl="0">
              <a:lnSpc>
                <a:spcPct val="115000"/>
              </a:lnSpc>
              <a:spcBef>
                <a:spcPts val="0"/>
              </a:spcBef>
              <a:spcAft>
                <a:spcPts val="0"/>
              </a:spcAft>
              <a:buNone/>
            </a:pPr>
            <a:r>
              <a:rPr lang="en" sz="1600">
                <a:solidFill>
                  <a:schemeClr val="dk1"/>
                </a:solidFill>
              </a:rPr>
              <a:t>0 if you wan -&gt; f you want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1 f you want -&gt;  you want </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2  you want  -&gt; you want 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3 you want t -&gt; ou want to</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168  of the se -&gt; of the sea</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169 of the sea -&gt; f the sea.</a:t>
            </a:r>
            <a:endParaRPr sz="1600">
              <a:solidFill>
                <a:schemeClr val="dk1"/>
              </a:solidFill>
            </a:endParaRPr>
          </a:p>
        </p:txBody>
      </p:sp>
      <p:sp>
        <p:nvSpPr>
          <p:cNvPr id="600" name="Shape 600"/>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8188" y="-17085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LSTM and Loss</a:t>
            </a:r>
            <a:endParaRPr/>
          </a:p>
        </p:txBody>
      </p:sp>
      <p:sp>
        <p:nvSpPr>
          <p:cNvPr id="606" name="Shape 606"/>
          <p:cNvSpPr txBox="1"/>
          <p:nvPr/>
        </p:nvSpPr>
        <p:spPr>
          <a:xfrm>
            <a:off x="76200" y="838625"/>
            <a:ext cx="9144000" cy="4072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endParaRPr i="1">
              <a:solidFill>
                <a:srgbClr val="808080"/>
              </a:solidFill>
              <a:highlight>
                <a:srgbClr val="FFFFFF"/>
              </a:highlight>
              <a:latin typeface="Consolas"/>
              <a:ea typeface="Consolas"/>
              <a:cs typeface="Consolas"/>
              <a:sym typeface="Consolas"/>
            </a:endParaRPr>
          </a:p>
          <a:p>
            <a:pPr indent="4914900" lvl="0" marL="0" rtl="0">
              <a:lnSpc>
                <a:spcPct val="115000"/>
              </a:lnSpc>
              <a:spcBef>
                <a:spcPts val="0"/>
              </a:spcBef>
              <a:spcAft>
                <a:spcPts val="0"/>
              </a:spcAft>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initial_state = cell.zero_state(batch_size, tf.float32)</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outputs, _states = tf.nn.dynamic_rnn(</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weights = tf.ones([batch_size, sequence_length])</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loss = tf.reduce_mean(sequence_loss)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p:txBody>
      </p:sp>
      <p:sp>
        <p:nvSpPr>
          <p:cNvPr id="607" name="Shape 607"/>
          <p:cNvSpPr txBox="1"/>
          <p:nvPr/>
        </p:nvSpPr>
        <p:spPr>
          <a:xfrm>
            <a:off x="3063200" y="4890000"/>
            <a:ext cx="61998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https://github.com/hunkim/DeepLearningZeroToAll/blob/master/lab-12-2-char-seq-rnn.py</a:t>
            </a:r>
            <a:r>
              <a:rPr lang="en" sz="1200">
                <a:solidFill>
                  <a:schemeClr val="dk1"/>
                </a:solidFill>
              </a:rPr>
              <a:t> </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Exercise</a:t>
            </a:r>
            <a:endParaRPr/>
          </a:p>
        </p:txBody>
      </p:sp>
      <p:sp>
        <p:nvSpPr>
          <p:cNvPr id="613" name="Shape 613"/>
          <p:cNvSpPr txBox="1"/>
          <p:nvPr>
            <p:ph idx="1" type="body"/>
          </p:nvPr>
        </p:nvSpPr>
        <p:spPr>
          <a:xfrm>
            <a:off x="180210" y="1460004"/>
            <a:ext cx="8783400" cy="3013800"/>
          </a:xfrm>
          <a:prstGeom prst="rect">
            <a:avLst/>
          </a:prstGeom>
        </p:spPr>
        <p:txBody>
          <a:bodyPr anchorCtr="0" anchor="ctr" bIns="34275" lIns="34275" spcFirstLastPara="1" rIns="34275" wrap="square" tIns="34275">
            <a:noAutofit/>
          </a:bodyPr>
          <a:lstStyle/>
          <a:p>
            <a:pPr indent="-368300" lvl="0" marL="457200" rtl="0">
              <a:spcBef>
                <a:spcPts val="1200"/>
              </a:spcBef>
              <a:spcAft>
                <a:spcPts val="0"/>
              </a:spcAft>
              <a:buSzPts val="2200"/>
              <a:buChar char="●"/>
            </a:pPr>
            <a:r>
              <a:rPr lang="en" sz="2200"/>
              <a:t>Run long sequence RNN</a:t>
            </a:r>
            <a:endParaRPr sz="2200"/>
          </a:p>
          <a:p>
            <a:pPr indent="-368300" lvl="0" marL="457200">
              <a:spcBef>
                <a:spcPts val="0"/>
              </a:spcBef>
              <a:spcAft>
                <a:spcPts val="0"/>
              </a:spcAft>
              <a:buSzPts val="2200"/>
              <a:buChar char="●"/>
            </a:pPr>
            <a:r>
              <a:rPr lang="en" sz="2200"/>
              <a:t>Why it does not work?</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Shape 618"/>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619" name="Shape 619"/>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4</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 Stacked RNN + Softmax layer</a:t>
            </a:r>
            <a:endParaRPr/>
          </a:p>
        </p:txBody>
      </p:sp>
      <p:sp>
        <p:nvSpPr>
          <p:cNvPr id="620" name="Shape 620"/>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621" name="Shape 621"/>
          <p:cNvGrpSpPr/>
          <p:nvPr/>
        </p:nvGrpSpPr>
        <p:grpSpPr>
          <a:xfrm>
            <a:off x="-348127" y="87975"/>
            <a:ext cx="2543803" cy="1589522"/>
            <a:chOff x="-928337" y="234600"/>
            <a:chExt cx="6783474" cy="4238725"/>
          </a:xfrm>
        </p:grpSpPr>
        <p:pic>
          <p:nvPicPr>
            <p:cNvPr id="622" name="Shape 622"/>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623" name="Shape 623"/>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624" name="Shape 624"/>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Shape 629"/>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630" name="Shape 630"/>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631" name="Shape 631"/>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632" name="Shape 632"/>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633" name="Shape 633"/>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634" name="Shape 634"/>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635" name="Shape 635"/>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636" name="Shape 636"/>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637" name="Shape 637"/>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638" name="Shape 638"/>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639" name="Shape 639"/>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640" name="Shape 640"/>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641" name="Shape 641"/>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Really long sentence?</a:t>
            </a:r>
            <a:endParaRPr/>
          </a:p>
        </p:txBody>
      </p:sp>
      <p:sp>
        <p:nvSpPr>
          <p:cNvPr id="647" name="Shape 647"/>
          <p:cNvSpPr txBox="1"/>
          <p:nvPr/>
        </p:nvSpPr>
        <p:spPr>
          <a:xfrm>
            <a:off x="84200" y="1285875"/>
            <a:ext cx="9068100" cy="1285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endParaRPr b="1" sz="1600">
              <a:solidFill>
                <a:srgbClr val="0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p:txBody>
      </p:sp>
      <p:sp>
        <p:nvSpPr>
          <p:cNvPr id="648" name="Shape 648"/>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6496477" y="89225"/>
            <a:ext cx="26556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Making dataset</a:t>
            </a:r>
            <a:endParaRPr/>
          </a:p>
        </p:txBody>
      </p:sp>
      <p:sp>
        <p:nvSpPr>
          <p:cNvPr id="654" name="Shape 654"/>
          <p:cNvSpPr txBox="1"/>
          <p:nvPr/>
        </p:nvSpPr>
        <p:spPr>
          <a:xfrm>
            <a:off x="84200" y="106200"/>
            <a:ext cx="6289200" cy="4931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dataX =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dataY =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x_str = sentence[i:i + seq_length]</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endParaRPr sz="1600">
              <a:solidFill>
                <a:schemeClr val="dk1"/>
              </a:solidFill>
              <a:highlight>
                <a:srgbClr val="FFFFFF"/>
              </a:highlight>
              <a:latin typeface="Consolas"/>
              <a:ea typeface="Consolas"/>
              <a:cs typeface="Consolas"/>
              <a:sym typeface="Consolas"/>
            </a:endParaRPr>
          </a:p>
          <a:p>
            <a:pPr indent="510540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dataY.append(y)</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p:txBody>
      </p:sp>
      <p:sp>
        <p:nvSpPr>
          <p:cNvPr id="655" name="Shape 655"/>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chemeClr val="dk1"/>
                </a:solidFill>
              </a:rPr>
              <a:t># training dataset</a:t>
            </a:r>
            <a:endParaRPr i="1" sz="1600">
              <a:solidFill>
                <a:schemeClr val="dk1"/>
              </a:solidFill>
            </a:endParaRPr>
          </a:p>
          <a:p>
            <a:pPr indent="0" lvl="0" marL="0" rtl="0">
              <a:lnSpc>
                <a:spcPct val="115000"/>
              </a:lnSpc>
              <a:spcBef>
                <a:spcPts val="0"/>
              </a:spcBef>
              <a:spcAft>
                <a:spcPts val="0"/>
              </a:spcAft>
              <a:buNone/>
            </a:pPr>
            <a:r>
              <a:rPr lang="en" sz="1600">
                <a:solidFill>
                  <a:schemeClr val="dk1"/>
                </a:solidFill>
              </a:rPr>
              <a:t>0 if you wan -&gt; f you want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1 f you want -&gt;  you want </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2  you want  -&gt; you want 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3 you want t -&gt; ou want to</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168  of the se -&gt; of the sea</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169 of the sea -&gt; f the sea.</a:t>
            </a:r>
            <a:endParaRPr sz="1600">
              <a:solidFill>
                <a:schemeClr val="dk1"/>
              </a:solidFill>
            </a:endParaRPr>
          </a:p>
        </p:txBody>
      </p:sp>
      <p:sp>
        <p:nvSpPr>
          <p:cNvPr id="656" name="Shape 656"/>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2651557" y="78050"/>
            <a:ext cx="38409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RNN parameters</a:t>
            </a:r>
            <a:endParaRPr/>
          </a:p>
        </p:txBody>
      </p:sp>
      <p:sp>
        <p:nvSpPr>
          <p:cNvPr id="662" name="Shape 662"/>
          <p:cNvSpPr txBox="1"/>
          <p:nvPr/>
        </p:nvSpPr>
        <p:spPr>
          <a:xfrm>
            <a:off x="84200" y="1427100"/>
            <a:ext cx="6289200" cy="2952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p:txBody>
      </p:sp>
      <p:sp>
        <p:nvSpPr>
          <p:cNvPr id="663" name="Shape 663"/>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chemeClr val="dk1"/>
                </a:solidFill>
              </a:rPr>
              <a:t># training dataset</a:t>
            </a:r>
            <a:endParaRPr i="1" sz="1600">
              <a:solidFill>
                <a:schemeClr val="dk1"/>
              </a:solidFill>
            </a:endParaRPr>
          </a:p>
          <a:p>
            <a:pPr indent="0" lvl="0" marL="0" rtl="0">
              <a:lnSpc>
                <a:spcPct val="115000"/>
              </a:lnSpc>
              <a:spcBef>
                <a:spcPts val="0"/>
              </a:spcBef>
              <a:spcAft>
                <a:spcPts val="0"/>
              </a:spcAft>
              <a:buNone/>
            </a:pPr>
            <a:r>
              <a:rPr lang="en" sz="1600">
                <a:solidFill>
                  <a:schemeClr val="dk1"/>
                </a:solidFill>
              </a:rPr>
              <a:t>0 if you wan -&gt; f you want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1 f you want -&gt;  you want </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2  you want  -&gt; you want t</a:t>
            </a:r>
            <a:endParaRPr sz="1600">
              <a:solidFill>
                <a:schemeClr val="dk1"/>
              </a:solidFill>
            </a:endParaRPr>
          </a:p>
          <a:p>
            <a:pPr indent="0" lvl="0" marL="0" rtl="0">
              <a:lnSpc>
                <a:spcPct val="115000"/>
              </a:lnSpc>
              <a:spcBef>
                <a:spcPts val="0"/>
              </a:spcBef>
              <a:spcAft>
                <a:spcPts val="0"/>
              </a:spcAft>
              <a:buNone/>
            </a:pPr>
            <a:r>
              <a:rPr lang="en" sz="1600">
                <a:solidFill>
                  <a:schemeClr val="dk1"/>
                </a:solidFill>
              </a:rPr>
              <a:t>3 you want t -&gt; ou want to</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168  of the se -&gt; of the sea</a:t>
            </a:r>
            <a:endParaRPr sz="1600">
              <a:solidFill>
                <a:schemeClr val="dk1"/>
              </a:solidFill>
            </a:endParaRPr>
          </a:p>
          <a:p>
            <a:pPr indent="0" lvl="0" marL="0" marR="0" rtl="0" algn="l">
              <a:lnSpc>
                <a:spcPct val="115000"/>
              </a:lnSpc>
              <a:spcBef>
                <a:spcPts val="0"/>
              </a:spcBef>
              <a:spcAft>
                <a:spcPts val="0"/>
              </a:spcAft>
              <a:buNone/>
            </a:pPr>
            <a:r>
              <a:rPr lang="en" sz="1600">
                <a:solidFill>
                  <a:schemeClr val="dk1"/>
                </a:solidFill>
              </a:rPr>
              <a:t>169 of the sea -&gt; f the sea.</a:t>
            </a:r>
            <a:endParaRPr sz="1600">
              <a:solidFill>
                <a:schemeClr val="dk1"/>
              </a:solidFill>
            </a:endParaRPr>
          </a:p>
        </p:txBody>
      </p:sp>
      <p:sp>
        <p:nvSpPr>
          <p:cNvPr id="664" name="Shape 664"/>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RNN in TensorFlow</a:t>
            </a:r>
            <a:endParaRPr/>
          </a:p>
        </p:txBody>
      </p:sp>
      <p:pic>
        <p:nvPicPr>
          <p:cNvPr id="239" name="Shape 239"/>
          <p:cNvPicPr preferRelativeResize="0"/>
          <p:nvPr/>
        </p:nvPicPr>
        <p:blipFill>
          <a:blip r:embed="rId3">
            <a:alphaModFix/>
          </a:blip>
          <a:stretch>
            <a:fillRect/>
          </a:stretch>
        </p:blipFill>
        <p:spPr>
          <a:xfrm>
            <a:off x="-117875" y="1408625"/>
            <a:ext cx="2688000" cy="3173451"/>
          </a:xfrm>
          <a:prstGeom prst="rect">
            <a:avLst/>
          </a:prstGeom>
          <a:noFill/>
          <a:ln>
            <a:noFill/>
          </a:ln>
        </p:spPr>
      </p:pic>
      <p:sp>
        <p:nvSpPr>
          <p:cNvPr id="240" name="Shape 240"/>
          <p:cNvSpPr txBox="1"/>
          <p:nvPr/>
        </p:nvSpPr>
        <p:spPr>
          <a:xfrm>
            <a:off x="2173850" y="1332425"/>
            <a:ext cx="7061100" cy="2689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BasicRNNCell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endParaRPr>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a:solidFill>
                  <a:srgbClr val="333333"/>
                </a:solidFill>
                <a:latin typeface="Consolas"/>
                <a:ea typeface="Consolas"/>
                <a:cs typeface="Consolas"/>
                <a:sym typeface="Consolas"/>
              </a:rPr>
              <a:t>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endParaRPr>
              <a:solidFill>
                <a:srgbClr val="333333"/>
              </a:solidFill>
              <a:latin typeface="Consolas"/>
              <a:ea typeface="Consolas"/>
              <a:cs typeface="Consolas"/>
              <a:sym typeface="Consolas"/>
            </a:endParaRPr>
          </a:p>
        </p:txBody>
      </p:sp>
      <p:sp>
        <p:nvSpPr>
          <p:cNvPr id="241" name="Shape 241"/>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Wide &amp; Deep</a:t>
            </a:r>
            <a:endParaRPr/>
          </a:p>
        </p:txBody>
      </p:sp>
      <p:pic>
        <p:nvPicPr>
          <p:cNvPr descr="pasted-image.png" id="670" name="Shape 670"/>
          <p:cNvPicPr preferRelativeResize="0"/>
          <p:nvPr/>
        </p:nvPicPr>
        <p:blipFill rotWithShape="1">
          <a:blip r:embed="rId3">
            <a:alphaModFix/>
          </a:blip>
          <a:srcRect b="0" l="0" r="0" t="0"/>
          <a:stretch/>
        </p:blipFill>
        <p:spPr>
          <a:xfrm>
            <a:off x="338138" y="1519238"/>
            <a:ext cx="8467800" cy="2105100"/>
          </a:xfrm>
          <a:prstGeom prst="rect">
            <a:avLst/>
          </a:prstGeom>
          <a:noFill/>
          <a:ln>
            <a:noFill/>
          </a:ln>
        </p:spPr>
      </p:pic>
      <p:sp>
        <p:nvSpPr>
          <p:cNvPr id="671" name="Shape 671"/>
          <p:cNvSpPr/>
          <p:nvPr/>
        </p:nvSpPr>
        <p:spPr>
          <a:xfrm>
            <a:off x="1292686" y="4775376"/>
            <a:ext cx="7434300" cy="310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r>
              <a:rPr b="0" i="0" lang="en" sz="17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endParaRPr sz="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8200" y="133950"/>
            <a:ext cx="7365600" cy="1084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Stacked RNN </a:t>
            </a:r>
            <a:endParaRPr/>
          </a:p>
        </p:txBody>
      </p:sp>
      <p:sp>
        <p:nvSpPr>
          <p:cNvPr id="677" name="Shape 677"/>
          <p:cNvSpPr txBox="1"/>
          <p:nvPr/>
        </p:nvSpPr>
        <p:spPr>
          <a:xfrm>
            <a:off x="457200" y="1118150"/>
            <a:ext cx="7849500" cy="3712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X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Y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500">
                <a:solidFill>
                  <a:srgbClr val="808080"/>
                </a:solidFill>
                <a:highlight>
                  <a:srgbClr val="FFFFFF"/>
                </a:highlight>
                <a:latin typeface="Consolas"/>
                <a:ea typeface="Consolas"/>
                <a:cs typeface="Consolas"/>
                <a:sym typeface="Consolas"/>
              </a:rPr>
              <a:t># One-hot encoding</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X_one_hot = tf.one_hot(X, num_classes)</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rgbClr val="000080"/>
                </a:solidFill>
                <a:highlight>
                  <a:srgbClr val="FFFFFF"/>
                </a:highlight>
                <a:latin typeface="Consolas"/>
                <a:ea typeface="Consolas"/>
                <a:cs typeface="Consolas"/>
                <a:sym typeface="Consolas"/>
              </a:rPr>
              <a:t>print</a:t>
            </a:r>
            <a:r>
              <a:rPr lang="en" sz="1500">
                <a:solidFill>
                  <a:schemeClr val="dk1"/>
                </a:solidFill>
                <a:highlight>
                  <a:srgbClr val="FFFFFF"/>
                </a:highlight>
                <a:latin typeface="Consolas"/>
                <a:ea typeface="Consolas"/>
                <a:cs typeface="Consolas"/>
                <a:sym typeface="Consolas"/>
              </a:rPr>
              <a:t>(X_one_hot)  </a:t>
            </a:r>
            <a:r>
              <a:rPr i="1" lang="en" sz="1500">
                <a:solidFill>
                  <a:srgbClr val="808080"/>
                </a:solidFill>
                <a:highlight>
                  <a:srgbClr val="FFFFFF"/>
                </a:highlight>
                <a:latin typeface="Consolas"/>
                <a:ea typeface="Consolas"/>
                <a:cs typeface="Consolas"/>
                <a:sym typeface="Consolas"/>
              </a:rPr>
              <a:t># check out the shape</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500">
                <a:solidFill>
                  <a:srgbClr val="808080"/>
                </a:solidFill>
                <a:highlight>
                  <a:srgbClr val="FFFFFF"/>
                </a:highlight>
                <a:latin typeface="Consolas"/>
                <a:ea typeface="Consolas"/>
                <a:cs typeface="Consolas"/>
                <a:sym typeface="Consolas"/>
              </a:rPr>
              <a:t># Make a lstm cell with hidden_size (each unit output vector size)</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cell = rnn.BasicLSTMCell(hidden_size, </a:t>
            </a:r>
            <a:r>
              <a:rPr lang="en" sz="1500">
                <a:solidFill>
                  <a:srgbClr val="660099"/>
                </a:solidFill>
                <a:highlight>
                  <a:srgbClr val="FFFFFF"/>
                </a:highlight>
                <a:latin typeface="Consolas"/>
                <a:ea typeface="Consolas"/>
                <a:cs typeface="Consolas"/>
                <a:sym typeface="Consolas"/>
              </a:rPr>
              <a:t>state_is_tuple</a:t>
            </a:r>
            <a:r>
              <a:rPr lang="en" sz="1500">
                <a:solidFill>
                  <a:schemeClr val="dk1"/>
                </a:solidFill>
                <a:highlight>
                  <a:srgbClr val="FFFFFF"/>
                </a:highlight>
                <a:latin typeface="Consolas"/>
                <a:ea typeface="Consolas"/>
                <a:cs typeface="Consolas"/>
                <a:sym typeface="Consolas"/>
              </a:rPr>
              <a:t>=</a:t>
            </a:r>
            <a:r>
              <a:rPr b="1" lang="en" sz="1500">
                <a:solidFill>
                  <a:srgbClr val="000080"/>
                </a:solidFill>
                <a:highlight>
                  <a:srgbClr val="FFFFFF"/>
                </a:highlight>
                <a:latin typeface="Consolas"/>
                <a:ea typeface="Consolas"/>
                <a:cs typeface="Consolas"/>
                <a:sym typeface="Consolas"/>
              </a:rPr>
              <a:t>True</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cell = rnn.MultiRNNCell([cell] * </a:t>
            </a:r>
            <a:r>
              <a:rPr b="1"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500">
                <a:solidFill>
                  <a:srgbClr val="808080"/>
                </a:solidFill>
                <a:highlight>
                  <a:srgbClr val="FFFFFF"/>
                </a:highlight>
                <a:latin typeface="Consolas"/>
                <a:ea typeface="Consolas"/>
                <a:cs typeface="Consolas"/>
                <a:sym typeface="Consolas"/>
              </a:rPr>
              <a:t># outputs: unfolding size x hidden size, state = hidden size</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outputs, _states = tf.nn.dynamic_rnn(cell, X_one_hot, </a:t>
            </a:r>
            <a:r>
              <a:rPr lang="en" sz="1500">
                <a:solidFill>
                  <a:srgbClr val="660099"/>
                </a:solidFill>
                <a:highlight>
                  <a:srgbClr val="FFFFFF"/>
                </a:highlight>
                <a:latin typeface="Consolas"/>
                <a:ea typeface="Consolas"/>
                <a:cs typeface="Consolas"/>
                <a:sym typeface="Consolas"/>
              </a:rPr>
              <a:t>dtype</a:t>
            </a:r>
            <a:r>
              <a:rPr lang="en" sz="1500">
                <a:solidFill>
                  <a:schemeClr val="dk1"/>
                </a:solidFill>
                <a:highlight>
                  <a:srgbClr val="FFFFFF"/>
                </a:highlight>
                <a:latin typeface="Consolas"/>
                <a:ea typeface="Consolas"/>
                <a:cs typeface="Consolas"/>
                <a:sym typeface="Consolas"/>
              </a:rPr>
              <a:t>=tf.float32)</a:t>
            </a:r>
            <a:endParaRPr sz="1500">
              <a:solidFill>
                <a:schemeClr val="dk1"/>
              </a:solidFill>
              <a:highlight>
                <a:srgbClr val="FFFFFF"/>
              </a:highlight>
              <a:latin typeface="Consolas"/>
              <a:ea typeface="Consolas"/>
              <a:cs typeface="Consolas"/>
              <a:sym typeface="Consolas"/>
            </a:endParaRPr>
          </a:p>
        </p:txBody>
      </p:sp>
      <p:pic>
        <p:nvPicPr>
          <p:cNvPr id="678" name="Shape 678"/>
          <p:cNvPicPr preferRelativeResize="0"/>
          <p:nvPr/>
        </p:nvPicPr>
        <p:blipFill>
          <a:blip r:embed="rId3">
            <a:alphaModFix/>
          </a:blip>
          <a:stretch>
            <a:fillRect/>
          </a:stretch>
        </p:blipFill>
        <p:spPr>
          <a:xfrm>
            <a:off x="5941300" y="234001"/>
            <a:ext cx="3012383" cy="1570975"/>
          </a:xfrm>
          <a:prstGeom prst="rect">
            <a:avLst/>
          </a:prstGeom>
          <a:noFill/>
          <a:ln>
            <a:noFill/>
          </a:ln>
        </p:spPr>
      </p:pic>
      <p:sp>
        <p:nvSpPr>
          <p:cNvPr id="679" name="Shape 679"/>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Shape 684"/>
          <p:cNvSpPr txBox="1"/>
          <p:nvPr>
            <p:ph type="title"/>
          </p:nvPr>
        </p:nvSpPr>
        <p:spPr>
          <a:xfrm>
            <a:off x="0" y="171800"/>
            <a:ext cx="8991600" cy="808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Softmax (FC) in </a:t>
            </a:r>
            <a:r>
              <a:rPr lang="en"/>
              <a:t>Deep CNN</a:t>
            </a:r>
            <a:endParaRPr/>
          </a:p>
        </p:txBody>
      </p:sp>
      <p:sp>
        <p:nvSpPr>
          <p:cNvPr id="685" name="Shape 685"/>
          <p:cNvSpPr txBox="1"/>
          <p:nvPr/>
        </p:nvSpPr>
        <p:spPr>
          <a:xfrm>
            <a:off x="3683475" y="4778275"/>
            <a:ext cx="5460600" cy="365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latin typeface="Gill Sans"/>
                <a:ea typeface="Gill Sans"/>
                <a:cs typeface="Gill Sans"/>
                <a:sym typeface="Gill Sans"/>
              </a:rPr>
              <a:t>Image credit: </a:t>
            </a:r>
            <a:r>
              <a:rPr lang="en" sz="1200" u="sng">
                <a:solidFill>
                  <a:schemeClr val="hlink"/>
                </a:solidFill>
                <a:latin typeface="Gill Sans"/>
                <a:ea typeface="Gill Sans"/>
                <a:cs typeface="Gill Sans"/>
                <a:sym typeface="Gill Sans"/>
                <a:hlinkClick r:id="rId3"/>
              </a:rPr>
              <a:t>http://personal.ie.cuhk.edu.hk/~ccloy/project_target_code/index.html</a:t>
            </a:r>
            <a:r>
              <a:rPr lang="en" sz="1200">
                <a:solidFill>
                  <a:schemeClr val="dk1"/>
                </a:solidFill>
                <a:latin typeface="Gill Sans"/>
                <a:ea typeface="Gill Sans"/>
                <a:cs typeface="Gill Sans"/>
                <a:sym typeface="Gill Sans"/>
              </a:rPr>
              <a:t> </a:t>
            </a:r>
            <a:endParaRPr sz="1200"/>
          </a:p>
        </p:txBody>
      </p:sp>
      <p:pic>
        <p:nvPicPr>
          <p:cNvPr id="686" name="Shape 686"/>
          <p:cNvPicPr preferRelativeResize="0"/>
          <p:nvPr/>
        </p:nvPicPr>
        <p:blipFill>
          <a:blip r:embed="rId4">
            <a:alphaModFix/>
          </a:blip>
          <a:stretch>
            <a:fillRect/>
          </a:stretch>
        </p:blipFill>
        <p:spPr>
          <a:xfrm>
            <a:off x="152400" y="1624425"/>
            <a:ext cx="8839201" cy="2433528"/>
          </a:xfrm>
          <a:prstGeom prst="rect">
            <a:avLst/>
          </a:prstGeom>
          <a:noFill/>
          <a:ln>
            <a:noFill/>
          </a:ln>
        </p:spPr>
      </p:pic>
      <p:sp>
        <p:nvSpPr>
          <p:cNvPr id="687" name="Shape 687"/>
          <p:cNvSpPr/>
          <p:nvPr/>
        </p:nvSpPr>
        <p:spPr>
          <a:xfrm>
            <a:off x="6049200" y="1576600"/>
            <a:ext cx="2942400" cy="2633400"/>
          </a:xfrm>
          <a:prstGeom prst="rect">
            <a:avLst/>
          </a:prstGeom>
          <a:noFill/>
          <a:ln cap="flat" cmpd="sng" w="38100">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Shape 692"/>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693" name="Shape 693"/>
          <p:cNvSpPr txBox="1"/>
          <p:nvPr>
            <p:ph type="title"/>
          </p:nvPr>
        </p:nvSpPr>
        <p:spPr>
          <a:xfrm>
            <a:off x="-8196" y="-170850"/>
            <a:ext cx="5710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Softmax</a:t>
            </a:r>
            <a:endParaRPr/>
          </a:p>
        </p:txBody>
      </p:sp>
      <p:sp>
        <p:nvSpPr>
          <p:cNvPr id="694" name="Shape 694"/>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Shape 699"/>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700" name="Shape 700"/>
          <p:cNvSpPr txBox="1"/>
          <p:nvPr/>
        </p:nvSpPr>
        <p:spPr>
          <a:xfrm>
            <a:off x="1216200" y="2175450"/>
            <a:ext cx="5478900" cy="670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X_for_softmax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hidden_size])</a:t>
            </a:r>
            <a:endParaRPr sz="1600">
              <a:solidFill>
                <a:schemeClr val="dk1"/>
              </a:solidFill>
              <a:highlight>
                <a:srgbClr val="FFFFFF"/>
              </a:highlight>
              <a:latin typeface="Consolas"/>
              <a:ea typeface="Consolas"/>
              <a:cs typeface="Consolas"/>
              <a:sym typeface="Consolas"/>
            </a:endParaRPr>
          </a:p>
        </p:txBody>
      </p:sp>
      <p:sp>
        <p:nvSpPr>
          <p:cNvPr id="701" name="Shape 701"/>
          <p:cNvSpPr txBox="1"/>
          <p:nvPr/>
        </p:nvSpPr>
        <p:spPr>
          <a:xfrm>
            <a:off x="1889275" y="779800"/>
            <a:ext cx="5389500" cy="838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outputs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[batch_size, seq_length, num_classes])</a:t>
            </a:r>
            <a:endParaRPr sz="1600">
              <a:solidFill>
                <a:schemeClr val="dk1"/>
              </a:solidFill>
              <a:highlight>
                <a:srgbClr val="FFFFFF"/>
              </a:highlight>
              <a:latin typeface="Consolas"/>
              <a:ea typeface="Consolas"/>
              <a:cs typeface="Consolas"/>
              <a:sym typeface="Consolas"/>
            </a:endParaRPr>
          </a:p>
        </p:txBody>
      </p:sp>
      <p:sp>
        <p:nvSpPr>
          <p:cNvPr id="702" name="Shape 702"/>
          <p:cNvSpPr txBox="1"/>
          <p:nvPr>
            <p:ph type="title"/>
          </p:nvPr>
        </p:nvSpPr>
        <p:spPr>
          <a:xfrm>
            <a:off x="-8196" y="-170850"/>
            <a:ext cx="5710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Softmax</a:t>
            </a:r>
            <a:endParaRPr/>
          </a:p>
        </p:txBody>
      </p:sp>
      <p:sp>
        <p:nvSpPr>
          <p:cNvPr id="703" name="Shape 703"/>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type="title"/>
          </p:nvPr>
        </p:nvSpPr>
        <p:spPr>
          <a:xfrm>
            <a:off x="-8196" y="-170850"/>
            <a:ext cx="5710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Softmax</a:t>
            </a:r>
            <a:endParaRPr/>
          </a:p>
        </p:txBody>
      </p:sp>
      <p:sp>
        <p:nvSpPr>
          <p:cNvPr id="709" name="Shape 709"/>
          <p:cNvSpPr txBox="1"/>
          <p:nvPr/>
        </p:nvSpPr>
        <p:spPr>
          <a:xfrm>
            <a:off x="526350" y="901750"/>
            <a:ext cx="62046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500">
                <a:solidFill>
                  <a:srgbClr val="808080"/>
                </a:solidFill>
                <a:highlight>
                  <a:srgbClr val="FFFFFF"/>
                </a:highlight>
                <a:latin typeface="Consolas"/>
                <a:ea typeface="Consolas"/>
                <a:cs typeface="Consolas"/>
                <a:sym typeface="Consolas"/>
              </a:rPr>
              <a:t># (optional) softmax layer</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X_for_softmax = tf.reshape(outputs, [-</a:t>
            </a:r>
            <a:r>
              <a:rPr lang="en" sz="1500">
                <a:solidFill>
                  <a:srgbClr val="0000FF"/>
                </a:solidFill>
                <a:highlight>
                  <a:srgbClr val="FFFFFF"/>
                </a:highlight>
                <a:latin typeface="Consolas"/>
                <a:ea typeface="Consolas"/>
                <a:cs typeface="Consolas"/>
                <a:sym typeface="Consolas"/>
              </a:rPr>
              <a:t>1</a:t>
            </a:r>
            <a:r>
              <a:rPr lang="en" sz="1500">
                <a:solidFill>
                  <a:schemeClr val="dk1"/>
                </a:solidFill>
                <a:highlight>
                  <a:srgbClr val="FFFFFF"/>
                </a:highlight>
                <a:latin typeface="Consolas"/>
                <a:ea typeface="Consolas"/>
                <a:cs typeface="Consolas"/>
                <a:sym typeface="Consolas"/>
              </a:rPr>
              <a:t>, hidden_size])</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softmax_w = tf.get_variable(</a:t>
            </a:r>
            <a:r>
              <a:rPr b="1" lang="en" sz="1500">
                <a:solidFill>
                  <a:srgbClr val="008080"/>
                </a:solidFill>
                <a:highlight>
                  <a:srgbClr val="FFFFFF"/>
                </a:highlight>
                <a:latin typeface="Consolas"/>
                <a:ea typeface="Consolas"/>
                <a:cs typeface="Consolas"/>
                <a:sym typeface="Consolas"/>
              </a:rPr>
              <a:t>"softmax_w"</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                          [hidden_size, num_classes]</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softmax_b = tf.get_variable(</a:t>
            </a:r>
            <a:r>
              <a:rPr b="1" lang="en" sz="1500">
                <a:solidFill>
                  <a:srgbClr val="008080"/>
                </a:solidFill>
                <a:highlight>
                  <a:srgbClr val="FFFFFF"/>
                </a:highlight>
                <a:latin typeface="Consolas"/>
                <a:ea typeface="Consolas"/>
                <a:cs typeface="Consolas"/>
                <a:sym typeface="Consolas"/>
              </a:rPr>
              <a:t>"softmax_b"</a:t>
            </a:r>
            <a:r>
              <a:rPr lang="en" sz="1500">
                <a:solidFill>
                  <a:schemeClr val="dk1"/>
                </a:solidFill>
                <a:highlight>
                  <a:srgbClr val="FFFFFF"/>
                </a:highlight>
                <a:latin typeface="Consolas"/>
                <a:ea typeface="Consolas"/>
                <a:cs typeface="Consolas"/>
                <a:sym typeface="Consolas"/>
              </a:rPr>
              <a:t>,[num_classes])</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outputs = tf.matmul(X_for_softmax,softmax_w) + softmax_b</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outputs = tf.</a:t>
            </a:r>
            <a:r>
              <a:rPr lang="en" sz="1500">
                <a:solidFill>
                  <a:schemeClr val="dk1"/>
                </a:solidFill>
                <a:highlight>
                  <a:srgbClr val="E4E4FF"/>
                </a:highlight>
                <a:latin typeface="Consolas"/>
                <a:ea typeface="Consolas"/>
                <a:cs typeface="Consolas"/>
                <a:sym typeface="Consolas"/>
              </a:rPr>
              <a:t>reshape</a:t>
            </a:r>
            <a:r>
              <a:rPr lang="en" sz="1500">
                <a:solidFill>
                  <a:schemeClr val="dk1"/>
                </a:solidFill>
                <a:highlight>
                  <a:srgbClr val="FFFFFF"/>
                </a:highlight>
                <a:latin typeface="Consolas"/>
                <a:ea typeface="Consolas"/>
                <a:cs typeface="Consolas"/>
                <a:sym typeface="Consolas"/>
              </a:rPr>
              <a:t>(outputs,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500">
                <a:solidFill>
                  <a:schemeClr val="dk1"/>
                </a:solidFill>
                <a:highlight>
                  <a:srgbClr val="FFFFFF"/>
                </a:highlight>
                <a:latin typeface="Consolas"/>
                <a:ea typeface="Consolas"/>
                <a:cs typeface="Consolas"/>
                <a:sym typeface="Consolas"/>
              </a:rPr>
              <a:t>      [batch_size, seq_length, num_classes])</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p:txBody>
      </p:sp>
      <p:pic>
        <p:nvPicPr>
          <p:cNvPr id="710" name="Shape 710"/>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711" name="Shape 711"/>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ph type="title"/>
          </p:nvPr>
        </p:nvSpPr>
        <p:spPr>
          <a:xfrm>
            <a:off x="-8200" y="133950"/>
            <a:ext cx="7365600" cy="1084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Loss</a:t>
            </a:r>
            <a:endParaRPr/>
          </a:p>
        </p:txBody>
      </p:sp>
      <p:sp>
        <p:nvSpPr>
          <p:cNvPr id="717" name="Shape 717"/>
          <p:cNvSpPr txBox="1"/>
          <p:nvPr/>
        </p:nvSpPr>
        <p:spPr>
          <a:xfrm>
            <a:off x="457200" y="1118150"/>
            <a:ext cx="7849500" cy="3712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reshape out for sequence_loss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outputs = tf.reshape(outputs,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[batch_size, seq_length, num_classes])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All weights are 1 (equal weights)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weights = tf.ones([batch_size, seq_length])</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sequence_loss = tf.contrib.seq2seq.sequence_loss(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logits</a:t>
            </a:r>
            <a:r>
              <a:rPr lang="en" sz="1600">
                <a:solidFill>
                  <a:schemeClr val="dk1"/>
                </a:solidFill>
                <a:highlight>
                  <a:srgbClr val="FFFFFF"/>
                </a:highlight>
                <a:latin typeface="Consolas"/>
                <a:ea typeface="Consolas"/>
                <a:cs typeface="Consolas"/>
                <a:sym typeface="Consolas"/>
              </a:rPr>
              <a:t>=outputs, </a:t>
            </a:r>
            <a:r>
              <a:rPr lang="en" sz="1600">
                <a:solidFill>
                  <a:srgbClr val="660099"/>
                </a:solidFill>
                <a:highlight>
                  <a:srgbClr val="FFFFFF"/>
                </a:highlight>
                <a:latin typeface="Consolas"/>
                <a:ea typeface="Consolas"/>
                <a:cs typeface="Consolas"/>
                <a:sym typeface="Consolas"/>
              </a:rPr>
              <a:t>targets</a:t>
            </a:r>
            <a:r>
              <a:rPr lang="en" sz="1600">
                <a:solidFill>
                  <a:schemeClr val="dk1"/>
                </a:solidFill>
                <a:highlight>
                  <a:srgbClr val="FFFFFF"/>
                </a:highlight>
                <a:latin typeface="Consolas"/>
                <a:ea typeface="Consolas"/>
                <a:cs typeface="Consolas"/>
                <a:sym typeface="Consolas"/>
              </a:rPr>
              <a:t>=Y, </a:t>
            </a:r>
            <a:r>
              <a:rPr lang="en" sz="1600">
                <a:solidFill>
                  <a:srgbClr val="660099"/>
                </a:solidFill>
                <a:highlight>
                  <a:srgbClr val="FFFFFF"/>
                </a:highlight>
                <a:latin typeface="Consolas"/>
                <a:ea typeface="Consolas"/>
                <a:cs typeface="Consolas"/>
                <a:sym typeface="Consolas"/>
              </a:rPr>
              <a:t>weights</a:t>
            </a:r>
            <a:r>
              <a:rPr lang="en" sz="1600">
                <a:solidFill>
                  <a:schemeClr val="dk1"/>
                </a:solidFill>
                <a:highlight>
                  <a:srgbClr val="FFFFFF"/>
                </a:highlight>
                <a:latin typeface="Consolas"/>
                <a:ea typeface="Consolas"/>
                <a:cs typeface="Consolas"/>
                <a:sym typeface="Consolas"/>
              </a:rPr>
              <a:t>=weights)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mean_loss = tf.reduce_mean(sequence_loss)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train_op =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tf.train.AdamOptimizer(</a:t>
            </a:r>
            <a:r>
              <a:rPr lang="en" sz="1600">
                <a:solidFill>
                  <a:srgbClr val="660099"/>
                </a:solidFill>
                <a:highlight>
                  <a:srgbClr val="FFFFFF"/>
                </a:highlight>
                <a:latin typeface="Consolas"/>
                <a:ea typeface="Consolas"/>
                <a:cs typeface="Consolas"/>
                <a:sym typeface="Consolas"/>
              </a:rPr>
              <a:t>learning_rate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0.1</a:t>
            </a:r>
            <a:r>
              <a:rPr lang="en" sz="1600">
                <a:solidFill>
                  <a:schemeClr val="dk1"/>
                </a:solidFill>
                <a:highlight>
                  <a:srgbClr val="FFFFFF"/>
                </a:highlight>
                <a:latin typeface="Consolas"/>
                <a:ea typeface="Consolas"/>
                <a:cs typeface="Consolas"/>
                <a:sym typeface="Consolas"/>
              </a:rPr>
              <a:t>).minimize(mean_loss)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p:txBody>
      </p:sp>
      <p:pic>
        <p:nvPicPr>
          <p:cNvPr id="718" name="Shape 718"/>
          <p:cNvPicPr preferRelativeResize="0"/>
          <p:nvPr/>
        </p:nvPicPr>
        <p:blipFill>
          <a:blip r:embed="rId3">
            <a:alphaModFix/>
          </a:blip>
          <a:stretch>
            <a:fillRect/>
          </a:stretch>
        </p:blipFill>
        <p:spPr>
          <a:xfrm>
            <a:off x="6854249" y="133948"/>
            <a:ext cx="2162172" cy="2756223"/>
          </a:xfrm>
          <a:prstGeom prst="rect">
            <a:avLst/>
          </a:prstGeom>
          <a:noFill/>
          <a:ln>
            <a:noFill/>
          </a:ln>
        </p:spPr>
      </p:pic>
      <p:sp>
        <p:nvSpPr>
          <p:cNvPr id="719" name="Shape 719"/>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2036555" y="55700"/>
            <a:ext cx="50709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Training and print results</a:t>
            </a:r>
            <a:endParaRPr/>
          </a:p>
        </p:txBody>
      </p:sp>
      <p:sp>
        <p:nvSpPr>
          <p:cNvPr id="725" name="Shape 725"/>
          <p:cNvSpPr txBox="1"/>
          <p:nvPr/>
        </p:nvSpPr>
        <p:spPr>
          <a:xfrm>
            <a:off x="0" y="1800250"/>
            <a:ext cx="7368600" cy="3086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sess = tf.Session()</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sess.run(tf.global_variables_initializer()</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500</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_, l, results = sess.run(</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[train_op, mean_loss, outputs],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660099"/>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 Y: dataY})</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j,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l)</a:t>
            </a:r>
            <a:endParaRPr sz="1600">
              <a:solidFill>
                <a:schemeClr val="dk1"/>
              </a:solidFill>
              <a:highlight>
                <a:srgbClr val="FFFFFF"/>
              </a:highlight>
              <a:latin typeface="Consolas"/>
              <a:ea typeface="Consolas"/>
              <a:cs typeface="Consolas"/>
              <a:sym typeface="Consolas"/>
            </a:endParaRPr>
          </a:p>
          <a:p>
            <a:pPr indent="510540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p:txBody>
      </p:sp>
      <p:sp>
        <p:nvSpPr>
          <p:cNvPr id="726" name="Shape 726"/>
          <p:cNvSpPr txBox="1"/>
          <p:nvPr/>
        </p:nvSpPr>
        <p:spPr>
          <a:xfrm>
            <a:off x="5993300" y="1543050"/>
            <a:ext cx="2907300" cy="20574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0 167 tttttttttt 3.23111</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0 168 tttttttttt 3.23111</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0 169 tttttttttt 3.23111</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499 167 oof the se 0.229306</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499 168 tf the sea 0.229306</a:t>
            </a:r>
            <a:endParaRPr b="1" sz="1600">
              <a:solidFill>
                <a:srgbClr val="008080"/>
              </a:solidFill>
              <a:highlight>
                <a:srgbClr val="FFFFFF"/>
              </a:highlight>
            </a:endParaRPr>
          </a:p>
          <a:p>
            <a:pPr indent="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499 169 n the sea. 0.229306</a:t>
            </a:r>
            <a:endParaRPr b="1" sz="1600">
              <a:solidFill>
                <a:srgbClr val="008080"/>
              </a:solidFill>
              <a:highlight>
                <a:srgbClr val="FFFFFF"/>
              </a:highlight>
            </a:endParaRPr>
          </a:p>
        </p:txBody>
      </p:sp>
      <p:sp>
        <p:nvSpPr>
          <p:cNvPr id="727" name="Shape 727"/>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nvSpPr>
        <p:spPr>
          <a:xfrm>
            <a:off x="447300" y="1129325"/>
            <a:ext cx="8696700" cy="2360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Let's print the last char of each result to check it works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results = sess.run(outputs,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if </a:t>
            </a:r>
            <a:r>
              <a:rPr lang="en" sz="1600">
                <a:solidFill>
                  <a:schemeClr val="dk1"/>
                </a:solidFill>
                <a:highlight>
                  <a:srgbClr val="FFFFFF"/>
                </a:highlight>
                <a:latin typeface="Consolas"/>
                <a:ea typeface="Consolas"/>
                <a:cs typeface="Consolas"/>
                <a:sym typeface="Consolas"/>
              </a:rPr>
              <a:t>j </a:t>
            </a:r>
            <a:r>
              <a:rPr b="1" lang="en" sz="1600">
                <a:solidFill>
                  <a:srgbClr val="000080"/>
                </a:solidFill>
                <a:highlight>
                  <a:srgbClr val="FFFFFF"/>
                </a:highlight>
                <a:latin typeface="Consolas"/>
                <a:ea typeface="Consolas"/>
                <a:cs typeface="Consolas"/>
                <a:sym typeface="Consolas"/>
              </a:rPr>
              <a:t>is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print all for the first result to make a sentence</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else</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(char_set[index[-</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p:txBody>
      </p:sp>
      <p:sp>
        <p:nvSpPr>
          <p:cNvPr id="733" name="Shape 733"/>
          <p:cNvSpPr txBox="1"/>
          <p:nvPr>
            <p:ph type="title"/>
          </p:nvPr>
        </p:nvSpPr>
        <p:spPr>
          <a:xfrm>
            <a:off x="2036555" y="55700"/>
            <a:ext cx="50709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Training and print results</a:t>
            </a:r>
            <a:endParaRPr/>
          </a:p>
        </p:txBody>
      </p:sp>
      <p:sp>
        <p:nvSpPr>
          <p:cNvPr id="734" name="Shape 734"/>
          <p:cNvSpPr txBox="1"/>
          <p:nvPr/>
        </p:nvSpPr>
        <p:spPr>
          <a:xfrm>
            <a:off x="380175" y="3718025"/>
            <a:ext cx="8464500" cy="10614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solidFill>
                  <a:srgbClr val="008080"/>
                </a:solidFill>
                <a:highlight>
                  <a:srgbClr val="FFFFFF"/>
                </a:highlight>
              </a:rPr>
              <a:t>g you want to build a ship, don't drum up people together to collect wood and don't assign them tasks and work, but rather teach them to long for the endless immensity of the sea.</a:t>
            </a:r>
            <a:endParaRPr b="1" sz="1600">
              <a:solidFill>
                <a:srgbClr val="008080"/>
              </a:solidFill>
              <a:highlight>
                <a:srgbClr val="FFFFFF"/>
              </a:highlight>
            </a:endParaRPr>
          </a:p>
        </p:txBody>
      </p:sp>
      <p:sp>
        <p:nvSpPr>
          <p:cNvPr id="735" name="Shape 735"/>
          <p:cNvSpPr txBox="1"/>
          <p:nvPr/>
        </p:nvSpPr>
        <p:spPr>
          <a:xfrm>
            <a:off x="2979250" y="4890000"/>
            <a:ext cx="65124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https://github.com/hunkim/DeepLearningZeroToAll/blob/master/lab-12-4-rnn_long_char.py</a:t>
            </a:r>
            <a:r>
              <a:rPr lang="en" sz="1200">
                <a:solidFill>
                  <a:schemeClr val="dk1"/>
                </a:solidFill>
              </a:rPr>
              <a:t> </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2360863" y="219670"/>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char-rnn</a:t>
            </a:r>
            <a:endParaRPr/>
          </a:p>
        </p:txBody>
      </p:sp>
      <p:pic>
        <p:nvPicPr>
          <p:cNvPr id="741" name="Shape 741"/>
          <p:cNvPicPr preferRelativeResize="0"/>
          <p:nvPr/>
        </p:nvPicPr>
        <p:blipFill rotWithShape="1">
          <a:blip r:embed="rId3">
            <a:alphaModFix/>
          </a:blip>
          <a:srcRect b="0" l="0" r="0" t="0"/>
          <a:stretch/>
        </p:blipFill>
        <p:spPr>
          <a:xfrm>
            <a:off x="3864769" y="677466"/>
            <a:ext cx="5038200" cy="4107300"/>
          </a:xfrm>
          <a:prstGeom prst="rect">
            <a:avLst/>
          </a:prstGeom>
          <a:noFill/>
          <a:ln>
            <a:noFill/>
          </a:ln>
        </p:spPr>
      </p:pic>
      <p:pic>
        <p:nvPicPr>
          <p:cNvPr id="742" name="Shape 742"/>
          <p:cNvPicPr preferRelativeResize="0"/>
          <p:nvPr/>
        </p:nvPicPr>
        <p:blipFill rotWithShape="1">
          <a:blip r:embed="rId4">
            <a:alphaModFix/>
          </a:blip>
          <a:srcRect b="0" l="0" r="0" t="0"/>
          <a:stretch/>
        </p:blipFill>
        <p:spPr>
          <a:xfrm>
            <a:off x="966788" y="1658541"/>
            <a:ext cx="2505000" cy="2052600"/>
          </a:xfrm>
          <a:prstGeom prst="rect">
            <a:avLst/>
          </a:prstGeom>
          <a:noFill/>
          <a:ln>
            <a:noFill/>
          </a:ln>
        </p:spPr>
      </p:pic>
      <p:sp>
        <p:nvSpPr>
          <p:cNvPr id="743" name="Shape 743"/>
          <p:cNvSpPr txBox="1"/>
          <p:nvPr/>
        </p:nvSpPr>
        <p:spPr>
          <a:xfrm>
            <a:off x="5368425" y="4905175"/>
            <a:ext cx="4309500" cy="260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5"/>
              </a:rPr>
              <a:t>http://karpathy.github.io/2015/05/21/rnn-effectiveness/</a:t>
            </a:r>
            <a:r>
              <a:rPr lang="en" sz="1200"/>
              <a:t>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RNN in TensorFlow</a:t>
            </a:r>
            <a:endParaRPr/>
          </a:p>
        </p:txBody>
      </p:sp>
      <p:pic>
        <p:nvPicPr>
          <p:cNvPr id="247" name="Shape 247"/>
          <p:cNvPicPr preferRelativeResize="0"/>
          <p:nvPr/>
        </p:nvPicPr>
        <p:blipFill>
          <a:blip r:embed="rId3">
            <a:alphaModFix/>
          </a:blip>
          <a:stretch>
            <a:fillRect/>
          </a:stretch>
        </p:blipFill>
        <p:spPr>
          <a:xfrm>
            <a:off x="-117875" y="1408625"/>
            <a:ext cx="2688000" cy="3173451"/>
          </a:xfrm>
          <a:prstGeom prst="rect">
            <a:avLst/>
          </a:prstGeom>
          <a:noFill/>
          <a:ln>
            <a:noFill/>
          </a:ln>
        </p:spPr>
      </p:pic>
      <p:sp>
        <p:nvSpPr>
          <p:cNvPr id="248" name="Shape 248"/>
          <p:cNvSpPr txBox="1"/>
          <p:nvPr/>
        </p:nvSpPr>
        <p:spPr>
          <a:xfrm>
            <a:off x="2173850" y="1332425"/>
            <a:ext cx="7061100" cy="2689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trike="sngStrike">
                <a:solidFill>
                  <a:srgbClr val="7F6000"/>
                </a:solidFill>
                <a:latin typeface="Consolas"/>
                <a:ea typeface="Consolas"/>
                <a:cs typeface="Consolas"/>
                <a:sym typeface="Consolas"/>
              </a:rPr>
              <a:t>cell</a:t>
            </a:r>
            <a:r>
              <a:rPr lang="en" strike="sngStrike">
                <a:solidFill>
                  <a:srgbClr val="333333"/>
                </a:solidFill>
                <a:latin typeface="Consolas"/>
                <a:ea typeface="Consolas"/>
                <a:cs typeface="Consolas"/>
                <a:sym typeface="Consolas"/>
              </a:rPr>
              <a:t> </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 tf</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contrib</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rnn</a:t>
            </a:r>
            <a:r>
              <a:rPr lang="en" strike="sngStrike">
                <a:solidFill>
                  <a:srgbClr val="666666"/>
                </a:solidFill>
                <a:latin typeface="Consolas"/>
                <a:ea typeface="Consolas"/>
                <a:cs typeface="Consolas"/>
                <a:sym typeface="Consolas"/>
              </a:rPr>
              <a:t>.</a:t>
            </a:r>
            <a:r>
              <a:rPr b="1" lang="en" strike="sngStrike">
                <a:solidFill>
                  <a:srgbClr val="0000FF"/>
                </a:solidFill>
                <a:latin typeface="Consolas"/>
                <a:ea typeface="Consolas"/>
                <a:cs typeface="Consolas"/>
                <a:sym typeface="Consolas"/>
              </a:rPr>
              <a:t>BasicRNNCell</a:t>
            </a:r>
            <a:r>
              <a:rPr lang="en" strike="sngStrike">
                <a:solidFill>
                  <a:srgbClr val="333333"/>
                </a:solidFill>
                <a:latin typeface="Consolas"/>
                <a:ea typeface="Consolas"/>
                <a:cs typeface="Consolas"/>
                <a:sym typeface="Consolas"/>
              </a:rPr>
              <a:t>(num_units</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hidden_size)</a:t>
            </a:r>
            <a:endParaRPr strike="sngStrike">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chemeClr val="hlink"/>
                </a:solidFill>
                <a:latin typeface="Consolas"/>
                <a:ea typeface="Consolas"/>
                <a:cs typeface="Consolas"/>
                <a:sym typeface="Consolas"/>
              </a:rPr>
              <a:t>BasicLSTMCell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endParaRPr>
              <a:solidFill>
                <a:srgbClr val="333333"/>
              </a:solidFill>
              <a:latin typeface="Consolas"/>
              <a:ea typeface="Consolas"/>
              <a:cs typeface="Consolas"/>
              <a:sym typeface="Consolas"/>
            </a:endParaRPr>
          </a:p>
        </p:txBody>
      </p:sp>
      <p:sp>
        <p:nvSpPr>
          <p:cNvPr id="249" name="Shape 249"/>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Shape 748"/>
          <p:cNvPicPr preferRelativeResize="0"/>
          <p:nvPr/>
        </p:nvPicPr>
        <p:blipFill rotWithShape="1">
          <a:blip r:embed="rId3">
            <a:alphaModFix/>
          </a:blip>
          <a:srcRect b="0" l="0" r="0" t="0"/>
          <a:stretch/>
        </p:blipFill>
        <p:spPr>
          <a:xfrm>
            <a:off x="966788" y="1658541"/>
            <a:ext cx="2505000" cy="2052600"/>
          </a:xfrm>
          <a:prstGeom prst="rect">
            <a:avLst/>
          </a:prstGeom>
          <a:noFill/>
          <a:ln>
            <a:noFill/>
          </a:ln>
        </p:spPr>
      </p:pic>
      <p:pic>
        <p:nvPicPr>
          <p:cNvPr id="749" name="Shape 749"/>
          <p:cNvPicPr preferRelativeResize="0"/>
          <p:nvPr/>
        </p:nvPicPr>
        <p:blipFill rotWithShape="1">
          <a:blip r:embed="rId4">
            <a:alphaModFix/>
          </a:blip>
          <a:srcRect b="0" l="0" r="0" t="0"/>
          <a:stretch/>
        </p:blipFill>
        <p:spPr>
          <a:xfrm>
            <a:off x="4181475" y="292894"/>
            <a:ext cx="4737300" cy="4783800"/>
          </a:xfrm>
          <a:prstGeom prst="rect">
            <a:avLst/>
          </a:prstGeom>
          <a:noFill/>
          <a:ln>
            <a:noFill/>
          </a:ln>
        </p:spPr>
      </p:pic>
      <p:sp>
        <p:nvSpPr>
          <p:cNvPr id="750" name="Shape 750"/>
          <p:cNvSpPr txBox="1"/>
          <p:nvPr/>
        </p:nvSpPr>
        <p:spPr>
          <a:xfrm>
            <a:off x="5368425" y="4905175"/>
            <a:ext cx="4309500" cy="260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5"/>
              </a:rPr>
              <a:t>http://karpathy.github.io/2015/05/21/rnn-effectiveness/</a:t>
            </a:r>
            <a:r>
              <a:rPr lang="en" sz="1200"/>
              <a:t> </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Shape 755"/>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char/word rnn (char/word level n to n model)</a:t>
            </a:r>
            <a:endParaRPr/>
          </a:p>
        </p:txBody>
      </p:sp>
      <p:sp>
        <p:nvSpPr>
          <p:cNvPr id="756" name="Shape 756"/>
          <p:cNvSpPr/>
          <p:nvPr/>
        </p:nvSpPr>
        <p:spPr>
          <a:xfrm>
            <a:off x="1280324" y="3816550"/>
            <a:ext cx="7205700" cy="405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2300" u="sng" cap="none" strike="noStrike">
                <a:solidFill>
                  <a:schemeClr val="hlink"/>
                </a:solidFill>
                <a:latin typeface="Helvetica Neue"/>
                <a:ea typeface="Helvetica Neue"/>
                <a:cs typeface="Helvetica Neue"/>
                <a:sym typeface="Helvetica Neue"/>
                <a:hlinkClick r:id="rId3"/>
              </a:rPr>
              <a:t>https://github.com/sherjilozair/char-rnn-tensorflow</a:t>
            </a:r>
            <a:r>
              <a:rPr b="0" i="0" lang="en" sz="2300" u="none" cap="none" strike="noStrike">
                <a:solidFill>
                  <a:srgbClr val="000000"/>
                </a:solidFill>
                <a:latin typeface="Helvetica Neue"/>
                <a:ea typeface="Helvetica Neue"/>
                <a:cs typeface="Helvetica Neue"/>
                <a:sym typeface="Helvetica Neue"/>
              </a:rPr>
              <a:t> </a:t>
            </a:r>
            <a:endParaRPr sz="500"/>
          </a:p>
        </p:txBody>
      </p:sp>
      <p:sp>
        <p:nvSpPr>
          <p:cNvPr id="757" name="Shape 757"/>
          <p:cNvSpPr/>
          <p:nvPr/>
        </p:nvSpPr>
        <p:spPr>
          <a:xfrm>
            <a:off x="1285123" y="4373750"/>
            <a:ext cx="7205700" cy="396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2300" u="sng" cap="none" strike="noStrike">
                <a:solidFill>
                  <a:schemeClr val="hlink"/>
                </a:solidFill>
                <a:latin typeface="Helvetica Neue"/>
                <a:ea typeface="Helvetica Neue"/>
                <a:cs typeface="Helvetica Neue"/>
                <a:sym typeface="Helvetica Neue"/>
                <a:hlinkClick r:id="rId4"/>
              </a:rPr>
              <a:t>https://github.com/hunkim/word-rnn-tensorflow</a:t>
            </a:r>
            <a:r>
              <a:rPr b="0" i="0" lang="en" sz="2300" u="none" cap="none" strike="noStrike">
                <a:solidFill>
                  <a:srgbClr val="000000"/>
                </a:solidFill>
                <a:latin typeface="Helvetica Neue"/>
                <a:ea typeface="Helvetica Neue"/>
                <a:cs typeface="Helvetica Neue"/>
                <a:sym typeface="Helvetica Neue"/>
              </a:rPr>
              <a:t> </a:t>
            </a:r>
            <a:endParaRPr sz="500"/>
          </a:p>
        </p:txBody>
      </p:sp>
      <p:pic>
        <p:nvPicPr>
          <p:cNvPr id="758" name="Shape 758"/>
          <p:cNvPicPr preferRelativeResize="0"/>
          <p:nvPr/>
        </p:nvPicPr>
        <p:blipFill rotWithShape="1">
          <a:blip r:embed="rId5">
            <a:alphaModFix/>
          </a:blip>
          <a:srcRect b="0" l="0" r="0" t="0"/>
          <a:stretch/>
        </p:blipFill>
        <p:spPr>
          <a:xfrm>
            <a:off x="2967038" y="1545431"/>
            <a:ext cx="2505000" cy="2052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id="763" name="Shape 763"/>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764" name="Shape 764"/>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5 </a:t>
            </a:r>
            <a:endParaRPr/>
          </a:p>
          <a:p>
            <a:pPr indent="0" lvl="0" marL="0" marR="0" rtl="0" algn="ctr">
              <a:lnSpc>
                <a:spcPct val="100000"/>
              </a:lnSpc>
              <a:spcBef>
                <a:spcPts val="0"/>
              </a:spcBef>
              <a:spcAft>
                <a:spcPts val="0"/>
              </a:spcAft>
              <a:buClr>
                <a:srgbClr val="000000"/>
              </a:buClr>
              <a:buFont typeface="Gill Sans"/>
              <a:buNone/>
            </a:pPr>
            <a:r>
              <a:rPr lang="en" sz="2700"/>
              <a:t>Dynamic RNN</a:t>
            </a:r>
            <a:endParaRPr/>
          </a:p>
        </p:txBody>
      </p:sp>
      <p:sp>
        <p:nvSpPr>
          <p:cNvPr id="765" name="Shape 765"/>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766" name="Shape 766"/>
          <p:cNvGrpSpPr/>
          <p:nvPr/>
        </p:nvGrpSpPr>
        <p:grpSpPr>
          <a:xfrm>
            <a:off x="-348127" y="87975"/>
            <a:ext cx="2543803" cy="1589522"/>
            <a:chOff x="-928337" y="234600"/>
            <a:chExt cx="6783474" cy="4238725"/>
          </a:xfrm>
        </p:grpSpPr>
        <p:pic>
          <p:nvPicPr>
            <p:cNvPr id="767" name="Shape 767"/>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768" name="Shape 768"/>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769" name="Shape 769"/>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775" name="Shape 775"/>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776" name="Shape 776"/>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777" name="Shape 777"/>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778" name="Shape 778"/>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779" name="Shape 779"/>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780" name="Shape 780"/>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781" name="Shape 781"/>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782" name="Shape 782"/>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783" name="Shape 783"/>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784" name="Shape 784"/>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785" name="Shape 785"/>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786" name="Shape 786"/>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Different sequence length</a:t>
            </a:r>
            <a:endParaRPr/>
          </a:p>
        </p:txBody>
      </p:sp>
      <p:pic>
        <p:nvPicPr>
          <p:cNvPr id="792" name="Shape 792"/>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793" name="Shape 793"/>
          <p:cNvSpPr txBox="1"/>
          <p:nvPr/>
        </p:nvSpPr>
        <p:spPr>
          <a:xfrm>
            <a:off x="3725925" y="3595475"/>
            <a:ext cx="40812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2000"/>
              <a:t>h</a:t>
            </a:r>
            <a:r>
              <a:rPr lang="en" sz="2000"/>
              <a:t>         e            l            l            o</a:t>
            </a:r>
            <a:endParaRPr sz="2000"/>
          </a:p>
          <a:p>
            <a:pPr indent="0" lvl="0" marL="0">
              <a:spcBef>
                <a:spcPts val="0"/>
              </a:spcBef>
              <a:spcAft>
                <a:spcPts val="0"/>
              </a:spcAft>
              <a:buNone/>
            </a:pPr>
            <a:r>
              <a:rPr lang="en" sz="2000">
                <a:solidFill>
                  <a:schemeClr val="dk1"/>
                </a:solidFill>
              </a:rPr>
              <a:t>h          i</a:t>
            </a:r>
            <a:endParaRPr sz="2000">
              <a:solidFill>
                <a:schemeClr val="dk1"/>
              </a:solidFill>
            </a:endParaRPr>
          </a:p>
          <a:p>
            <a:pPr indent="0" lvl="0" marL="0">
              <a:spcBef>
                <a:spcPts val="0"/>
              </a:spcBef>
              <a:spcAft>
                <a:spcPts val="0"/>
              </a:spcAft>
              <a:buNone/>
            </a:pPr>
            <a:r>
              <a:rPr lang="en" sz="2000">
                <a:solidFill>
                  <a:schemeClr val="dk1"/>
                </a:solidFill>
              </a:rPr>
              <a:t>w         h           y           </a:t>
            </a:r>
            <a:endParaRPr sz="2000">
              <a:solidFill>
                <a:schemeClr val="dk1"/>
              </a:solidFill>
            </a:endParaRPr>
          </a:p>
          <a:p>
            <a:pPr indent="0" lvl="0" marL="0">
              <a:spcBef>
                <a:spcPts val="0"/>
              </a:spcBef>
              <a:spcAft>
                <a:spcPts val="0"/>
              </a:spcAft>
              <a:buClr>
                <a:schemeClr val="dk1"/>
              </a:buClr>
              <a:buSzPts val="1100"/>
              <a:buFont typeface="Arial"/>
              <a:buNone/>
            </a:pPr>
            <a:r>
              <a:rPr lang="en" sz="2000">
                <a:solidFill>
                  <a:schemeClr val="dk1"/>
                </a:solidFill>
              </a:rPr>
              <a:t>...</a:t>
            </a:r>
            <a:endParaRPr sz="2000">
              <a:solidFill>
                <a:schemeClr val="dk1"/>
              </a:solidFill>
            </a:endParaRPr>
          </a:p>
          <a:p>
            <a:pPr indent="0" lvl="0" marL="0">
              <a:spcBef>
                <a:spcPts val="0"/>
              </a:spcBef>
              <a:spcAft>
                <a:spcPts val="0"/>
              </a:spcAft>
              <a:buNone/>
            </a:pPr>
            <a:r>
              <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Different sequence length</a:t>
            </a:r>
            <a:endParaRPr/>
          </a:p>
        </p:txBody>
      </p:sp>
      <p:pic>
        <p:nvPicPr>
          <p:cNvPr id="799" name="Shape 799"/>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800" name="Shape 800"/>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2000"/>
              <a:t>h         e            l            l            o</a:t>
            </a:r>
            <a:endParaRPr sz="2000"/>
          </a:p>
          <a:p>
            <a:pPr indent="0" lvl="0" marL="0" rtl="0">
              <a:spcBef>
                <a:spcPts val="0"/>
              </a:spcBef>
              <a:spcAft>
                <a:spcPts val="0"/>
              </a:spcAft>
              <a:buNone/>
            </a:pPr>
            <a:r>
              <a:rPr lang="en" sz="2000">
                <a:solidFill>
                  <a:schemeClr val="dk1"/>
                </a:solidFill>
              </a:rPr>
              <a:t>h          i        &lt;pad&gt;  </a:t>
            </a:r>
            <a:r>
              <a:rPr lang="en" sz="2000">
                <a:solidFill>
                  <a:schemeClr val="dk1"/>
                </a:solidFill>
              </a:rPr>
              <a:t>&lt;pad&gt;   &lt;pad&gt;</a:t>
            </a:r>
            <a:endParaRPr sz="2000">
              <a:solidFill>
                <a:schemeClr val="dk1"/>
              </a:solidFill>
            </a:endParaRPr>
          </a:p>
          <a:p>
            <a:pPr indent="0" lvl="0" marL="0" rtl="0">
              <a:spcBef>
                <a:spcPts val="0"/>
              </a:spcBef>
              <a:spcAft>
                <a:spcPts val="0"/>
              </a:spcAft>
              <a:buNone/>
            </a:pPr>
            <a:r>
              <a:rPr lang="en" sz="2000">
                <a:solidFill>
                  <a:schemeClr val="dk1"/>
                </a:solidFill>
              </a:rPr>
              <a:t>w         h           y       </a:t>
            </a:r>
            <a:r>
              <a:rPr lang="en" sz="2000">
                <a:solidFill>
                  <a:schemeClr val="dk1"/>
                </a:solidFill>
              </a:rPr>
              <a:t>&lt;pad&gt;   &lt;pad&gt;</a:t>
            </a:r>
            <a:endParaRPr sz="2000">
              <a:solidFill>
                <a:schemeClr val="dk1"/>
              </a:solidFill>
            </a:endParaRPr>
          </a:p>
          <a:p>
            <a:pPr indent="0" lvl="0" marL="0" rtl="0">
              <a:spcBef>
                <a:spcPts val="0"/>
              </a:spcBef>
              <a:spcAft>
                <a:spcPts val="0"/>
              </a:spcAft>
              <a:buNone/>
            </a:pPr>
            <a:r>
              <a:rPr lang="en" sz="2000">
                <a:solidFill>
                  <a:schemeClr val="dk1"/>
                </a:solidFill>
              </a:rPr>
              <a:t>...</a:t>
            </a:r>
            <a:endParaRPr sz="2000">
              <a:solidFill>
                <a:schemeClr val="dk1"/>
              </a:solidFill>
            </a:endParaRPr>
          </a:p>
          <a:p>
            <a:pPr indent="0" lvl="0" marL="0" rtl="0">
              <a:spcBef>
                <a:spcPts val="0"/>
              </a:spcBef>
              <a:spcAft>
                <a:spcPts val="0"/>
              </a:spcAft>
              <a:buNone/>
            </a:pPr>
            <a:r>
              <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Shape 805"/>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Different sequence length</a:t>
            </a:r>
            <a:endParaRPr/>
          </a:p>
        </p:txBody>
      </p:sp>
      <p:pic>
        <p:nvPicPr>
          <p:cNvPr id="806" name="Shape 806"/>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807" name="Shape 807"/>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2000"/>
              <a:t>h         e            l            l            o</a:t>
            </a:r>
            <a:endParaRPr sz="2000"/>
          </a:p>
          <a:p>
            <a:pPr indent="0" lvl="0" marL="0" rtl="0">
              <a:spcBef>
                <a:spcPts val="0"/>
              </a:spcBef>
              <a:spcAft>
                <a:spcPts val="0"/>
              </a:spcAft>
              <a:buNone/>
            </a:pPr>
            <a:r>
              <a:rPr lang="en" sz="2000">
                <a:solidFill>
                  <a:schemeClr val="dk1"/>
                </a:solidFill>
              </a:rPr>
              <a:t>h          i        </a:t>
            </a:r>
            <a:endParaRPr sz="2000">
              <a:solidFill>
                <a:schemeClr val="dk1"/>
              </a:solidFill>
            </a:endParaRPr>
          </a:p>
          <a:p>
            <a:pPr indent="0" lvl="0" marL="0" rtl="0">
              <a:spcBef>
                <a:spcPts val="0"/>
              </a:spcBef>
              <a:spcAft>
                <a:spcPts val="0"/>
              </a:spcAft>
              <a:buNone/>
            </a:pPr>
            <a:r>
              <a:rPr lang="en" sz="2000">
                <a:solidFill>
                  <a:schemeClr val="dk1"/>
                </a:solidFill>
              </a:rPr>
              <a:t>w         h           y      </a:t>
            </a:r>
            <a:endParaRPr sz="2000">
              <a:solidFill>
                <a:schemeClr val="dk1"/>
              </a:solidFill>
            </a:endParaRPr>
          </a:p>
          <a:p>
            <a:pPr indent="0" lvl="0" marL="0" rtl="0">
              <a:spcBef>
                <a:spcPts val="0"/>
              </a:spcBef>
              <a:spcAft>
                <a:spcPts val="0"/>
              </a:spcAft>
              <a:buNone/>
            </a:pPr>
            <a:r>
              <a:rPr lang="en" sz="2000">
                <a:solidFill>
                  <a:schemeClr val="dk1"/>
                </a:solidFill>
              </a:rPr>
              <a:t>...</a:t>
            </a:r>
            <a:endParaRPr sz="2000">
              <a:solidFill>
                <a:schemeClr val="dk1"/>
              </a:solidFill>
            </a:endParaRPr>
          </a:p>
          <a:p>
            <a:pPr indent="0" lvl="0" marL="0" rtl="0">
              <a:spcBef>
                <a:spcPts val="0"/>
              </a:spcBef>
              <a:spcAft>
                <a:spcPts val="0"/>
              </a:spcAft>
              <a:buNone/>
            </a:pPr>
            <a:r>
              <a:t/>
            </a:r>
            <a:endParaRPr sz="2000"/>
          </a:p>
        </p:txBody>
      </p:sp>
      <p:sp>
        <p:nvSpPr>
          <p:cNvPr id="808" name="Shape 808"/>
          <p:cNvSpPr txBox="1"/>
          <p:nvPr/>
        </p:nvSpPr>
        <p:spPr>
          <a:xfrm>
            <a:off x="172700" y="2909100"/>
            <a:ext cx="3410400" cy="969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2000">
                <a:solidFill>
                  <a:srgbClr val="333333"/>
                </a:solidFill>
                <a:latin typeface="Consolas"/>
                <a:ea typeface="Consolas"/>
                <a:cs typeface="Consolas"/>
                <a:sym typeface="Consolas"/>
              </a:rPr>
              <a:t>sequence_length</a:t>
            </a:r>
            <a:r>
              <a:rPr b="1" lang="en" sz="2000">
                <a:solidFill>
                  <a:srgbClr val="666666"/>
                </a:solidFill>
                <a:latin typeface="Consolas"/>
                <a:ea typeface="Consolas"/>
                <a:cs typeface="Consolas"/>
                <a:sym typeface="Consolas"/>
              </a:rPr>
              <a:t>=</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5</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2</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3</a:t>
            </a:r>
            <a:r>
              <a:rPr b="1" lang="en" sz="2000">
                <a:solidFill>
                  <a:srgbClr val="333333"/>
                </a:solidFill>
                <a:latin typeface="Consolas"/>
                <a:ea typeface="Consolas"/>
                <a:cs typeface="Consolas"/>
                <a:sym typeface="Consolas"/>
              </a:rPr>
              <a:t>]</a:t>
            </a:r>
            <a:endParaRPr b="1" sz="2000">
              <a:solidFill>
                <a:srgbClr val="333333"/>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8200" y="133948"/>
            <a:ext cx="9160500" cy="6822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Dynamic RNN</a:t>
            </a:r>
            <a:endParaRPr/>
          </a:p>
        </p:txBody>
      </p:sp>
      <p:sp>
        <p:nvSpPr>
          <p:cNvPr id="814" name="Shape 814"/>
          <p:cNvSpPr txBox="1"/>
          <p:nvPr/>
        </p:nvSpPr>
        <p:spPr>
          <a:xfrm>
            <a:off x="76200" y="1113175"/>
            <a:ext cx="5724900" cy="3387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500">
                <a:solidFill>
                  <a:srgbClr val="408080"/>
                </a:solidFill>
                <a:latin typeface="Consolas"/>
                <a:ea typeface="Consolas"/>
                <a:cs typeface="Consolas"/>
                <a:sym typeface="Consolas"/>
              </a:rPr>
              <a:t># 3 batches 'hello', 'eolll', 'lleel'</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x_data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array([[[...]]],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hidden_size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a:t>
            </a:r>
            <a:r>
              <a:rPr lang="en" sz="1500">
                <a:solidFill>
                  <a:srgbClr val="666666"/>
                </a:solidFill>
                <a:latin typeface="Consolas"/>
                <a:ea typeface="Consolas"/>
                <a:cs typeface="Consolas"/>
                <a:sym typeface="Consolas"/>
              </a:rPr>
              <a:t>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cell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rnn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BasicLSTMCell(num_units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hidden_size,                                                   </a:t>
            </a:r>
            <a:endParaRPr sz="1500">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sz="1500">
                <a:solidFill>
                  <a:srgbClr val="333333"/>
                </a:solidFill>
                <a:latin typeface="Consolas"/>
                <a:ea typeface="Consolas"/>
                <a:cs typeface="Consolas"/>
                <a:sym typeface="Consolas"/>
              </a:rPr>
              <a:t>                                state_is_tuple</a:t>
            </a:r>
            <a:r>
              <a:rPr lang="en" sz="1500">
                <a:solidFill>
                  <a:srgbClr val="666666"/>
                </a:solidFill>
                <a:latin typeface="Consolas"/>
                <a:ea typeface="Consolas"/>
                <a:cs typeface="Consolas"/>
                <a:sym typeface="Consolas"/>
              </a:rPr>
              <a:t>=</a:t>
            </a:r>
            <a:r>
              <a:rPr b="1" lang="en" sz="1500">
                <a:solidFill>
                  <a:srgbClr val="008000"/>
                </a:solidFill>
                <a:latin typeface="Consolas"/>
                <a:ea typeface="Consolas"/>
                <a:cs typeface="Consolas"/>
                <a:sym typeface="Consolas"/>
              </a:rPr>
              <a:t>True</a:t>
            </a:r>
            <a:r>
              <a:rPr lang="en" sz="1500">
                <a:solidFill>
                  <a:srgbClr val="333333"/>
                </a:solidFill>
                <a:latin typeface="Consolas"/>
                <a:ea typeface="Consolas"/>
                <a:cs typeface="Consolas"/>
                <a:sym typeface="Consolas"/>
              </a:rPr>
              <a:t>)</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outputs, _states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dynamic_rnn(</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cell, x_data, sequence_length</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5</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3</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4</a:t>
            </a:r>
            <a:r>
              <a:rPr lang="en" sz="1500">
                <a:solidFill>
                  <a:srgbClr val="333333"/>
                </a:solidFill>
                <a:latin typeface="Consolas"/>
                <a:ea typeface="Consolas"/>
                <a:cs typeface="Consolas"/>
                <a:sym typeface="Consolas"/>
              </a:rPr>
              <a:t>], </a:t>
            </a:r>
            <a:endParaRPr sz="1500">
              <a:solidFill>
                <a:srgbClr val="333333"/>
              </a:solidFill>
              <a:latin typeface="Consolas"/>
              <a:ea typeface="Consolas"/>
              <a:cs typeface="Consolas"/>
              <a:sym typeface="Consolas"/>
            </a:endParaRPr>
          </a:p>
          <a:p>
            <a:pPr indent="0" lvl="0" marL="0" rtl="0">
              <a:lnSpc>
                <a:spcPct val="115000"/>
              </a:lnSpc>
              <a:spcBef>
                <a:spcPts val="0"/>
              </a:spcBef>
              <a:spcAft>
                <a:spcPts val="0"/>
              </a:spcAft>
              <a:buNone/>
            </a:pPr>
            <a:r>
              <a:rPr lang="en" sz="1500">
                <a:solidFill>
                  <a:srgbClr val="333333"/>
                </a:solidFill>
                <a:latin typeface="Consolas"/>
                <a:ea typeface="Consolas"/>
                <a:cs typeface="Consolas"/>
                <a:sym typeface="Consolas"/>
              </a:rPr>
              <a:t>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sess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run(tf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global_variables_initializer())</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print(outputs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eval())</a:t>
            </a:r>
            <a:endParaRPr sz="1500">
              <a:solidFill>
                <a:srgbClr val="333333"/>
              </a:solidFill>
              <a:latin typeface="Consolas"/>
              <a:ea typeface="Consolas"/>
              <a:cs typeface="Consolas"/>
              <a:sym typeface="Consolas"/>
            </a:endParaRPr>
          </a:p>
        </p:txBody>
      </p:sp>
      <p:sp>
        <p:nvSpPr>
          <p:cNvPr id="815" name="Shape 815"/>
          <p:cNvSpPr txBox="1"/>
          <p:nvPr/>
        </p:nvSpPr>
        <p:spPr>
          <a:xfrm>
            <a:off x="5690150" y="983975"/>
            <a:ext cx="3198000" cy="39135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300">
                <a:solidFill>
                  <a:srgbClr val="008080"/>
                </a:solidFill>
                <a:highlight>
                  <a:srgbClr val="FFFFFF"/>
                </a:highlight>
              </a:rPr>
              <a:t>array([[[-0.17904168, -0.08053244],</a:t>
            </a:r>
            <a:br>
              <a:rPr lang="en" sz="1300">
                <a:solidFill>
                  <a:srgbClr val="008080"/>
                </a:solidFill>
                <a:highlight>
                  <a:srgbClr val="FFFFFF"/>
                </a:highlight>
              </a:rPr>
            </a:br>
            <a:r>
              <a:rPr lang="en" sz="1300">
                <a:solidFill>
                  <a:srgbClr val="008080"/>
                </a:solidFill>
                <a:highlight>
                  <a:srgbClr val="FFFFFF"/>
                </a:highlight>
              </a:rPr>
              <a:t>        [-0.01294809,  0.01660814],</a:t>
            </a:r>
            <a:br>
              <a:rPr lang="en" sz="1300">
                <a:solidFill>
                  <a:srgbClr val="008080"/>
                </a:solidFill>
                <a:highlight>
                  <a:srgbClr val="FFFFFF"/>
                </a:highlight>
              </a:rPr>
            </a:br>
            <a:r>
              <a:rPr lang="en" sz="1300">
                <a:solidFill>
                  <a:srgbClr val="008080"/>
                </a:solidFill>
                <a:highlight>
                  <a:srgbClr val="FFFFFF"/>
                </a:highlight>
              </a:rPr>
              <a:t>        [-0.05754048, -0.1368292 ],</a:t>
            </a:r>
            <a:br>
              <a:rPr lang="en" sz="1300">
                <a:solidFill>
                  <a:srgbClr val="008080"/>
                </a:solidFill>
                <a:highlight>
                  <a:srgbClr val="FFFFFF"/>
                </a:highlight>
              </a:rPr>
            </a:br>
            <a:r>
              <a:rPr lang="en" sz="1300">
                <a:solidFill>
                  <a:srgbClr val="008080"/>
                </a:solidFill>
                <a:highlight>
                  <a:srgbClr val="FFFFFF"/>
                </a:highlight>
              </a:rPr>
              <a:t>        [-0.08655578, -0.20553185],</a:t>
            </a:r>
            <a:br>
              <a:rPr lang="en" sz="1300">
                <a:solidFill>
                  <a:srgbClr val="008080"/>
                </a:solidFill>
                <a:highlight>
                  <a:srgbClr val="FFFFFF"/>
                </a:highlight>
              </a:rPr>
            </a:br>
            <a:r>
              <a:rPr lang="en" sz="1300">
                <a:solidFill>
                  <a:srgbClr val="008080"/>
                </a:solidFill>
                <a:highlight>
                  <a:srgbClr val="FFFFFF"/>
                </a:highlight>
              </a:rPr>
              <a:t>        [ 0.07297077, -0.21743253]],</a:t>
            </a:r>
            <a:br>
              <a:rPr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[[ 0.10272847,  0.06519825],</a:t>
            </a:r>
            <a:br>
              <a:rPr lang="en" sz="1300">
                <a:solidFill>
                  <a:srgbClr val="008080"/>
                </a:solidFill>
                <a:highlight>
                  <a:srgbClr val="FFFFFF"/>
                </a:highlight>
              </a:rPr>
            </a:br>
            <a:r>
              <a:rPr lang="en" sz="1300">
                <a:solidFill>
                  <a:srgbClr val="008080"/>
                </a:solidFill>
                <a:highlight>
                  <a:srgbClr val="FFFFFF"/>
                </a:highlight>
              </a:rPr>
              <a:t>        [ 0.20188759, -0.05027055],</a:t>
            </a:r>
            <a:br>
              <a:rPr lang="en" sz="1300">
                <a:solidFill>
                  <a:srgbClr val="008080"/>
                </a:solidFill>
                <a:highlight>
                  <a:srgbClr val="FFFFFF"/>
                </a:highlight>
              </a:rPr>
            </a:br>
            <a:r>
              <a:rPr lang="en" sz="1300">
                <a:solidFill>
                  <a:srgbClr val="008080"/>
                </a:solidFill>
                <a:highlight>
                  <a:srgbClr val="FFFFFF"/>
                </a:highlight>
              </a:rPr>
              <a:t>        [ 0.09514933, -0.16452041],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br>
              <a:rPr b="1" lang="en" sz="1300">
                <a:solidFill>
                  <a:srgbClr val="008080"/>
                </a:solidFill>
                <a:highlight>
                  <a:srgbClr val="FFFFFF"/>
                </a:highlight>
              </a:rPr>
            </a:br>
            <a:r>
              <a:rPr b="1" lang="en" sz="1300">
                <a:solidFill>
                  <a:srgbClr val="008080"/>
                </a:solidFill>
                <a:highlight>
                  <a:srgbClr val="FFFFFF"/>
                </a:highlight>
              </a:rPr>
              <a:t>        [ 0.        ,  0.        ]],</a:t>
            </a:r>
            <a:br>
              <a:rPr b="1"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[[-0.04893036, -0.14655617],</a:t>
            </a:r>
            <a:br>
              <a:rPr lang="en" sz="1300">
                <a:solidFill>
                  <a:srgbClr val="008080"/>
                </a:solidFill>
                <a:highlight>
                  <a:srgbClr val="FFFFFF"/>
                </a:highlight>
              </a:rPr>
            </a:br>
            <a:r>
              <a:rPr lang="en" sz="1300">
                <a:solidFill>
                  <a:srgbClr val="008080"/>
                </a:solidFill>
                <a:highlight>
                  <a:srgbClr val="FFFFFF"/>
                </a:highlight>
              </a:rPr>
              <a:t>        [-0.07947272, -0.20996611],</a:t>
            </a:r>
            <a:br>
              <a:rPr lang="en" sz="1300">
                <a:solidFill>
                  <a:srgbClr val="008080"/>
                </a:solidFill>
                <a:highlight>
                  <a:srgbClr val="FFFFFF"/>
                </a:highlight>
              </a:rPr>
            </a:br>
            <a:r>
              <a:rPr lang="en" sz="1300">
                <a:solidFill>
                  <a:srgbClr val="008080"/>
                </a:solidFill>
                <a:highlight>
                  <a:srgbClr val="FFFFFF"/>
                </a:highlight>
              </a:rPr>
              <a:t>        [ 0.06466491, -0.02576563],</a:t>
            </a:r>
            <a:br>
              <a:rPr lang="en" sz="1300">
                <a:solidFill>
                  <a:srgbClr val="008080"/>
                </a:solidFill>
                <a:highlight>
                  <a:srgbClr val="FFFFFF"/>
                </a:highlight>
              </a:rPr>
            </a:br>
            <a:r>
              <a:rPr lang="en" sz="1300">
                <a:solidFill>
                  <a:srgbClr val="008080"/>
                </a:solidFill>
                <a:highlight>
                  <a:srgbClr val="FFFFFF"/>
                </a:highlight>
              </a:rPr>
              <a:t>        [ 0.15087658,  0.05166111],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endParaRPr b="1" sz="1300">
              <a:solidFill>
                <a:schemeClr val="dk1"/>
              </a:solidFill>
              <a:highlight>
                <a:srgbClr val="FFFFFF"/>
              </a:highlight>
            </a:endParaRPr>
          </a:p>
        </p:txBody>
      </p:sp>
      <p:sp>
        <p:nvSpPr>
          <p:cNvPr id="816" name="Shape 816"/>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3"/>
              </a:rPr>
              <a:t>https://github.com/hunkim/DeepLearningZeroToAll/blob/master/lab-12-0-rnn_basics.ipynb</a:t>
            </a:r>
            <a:r>
              <a:rPr lang="en" sz="1100">
                <a:solidFill>
                  <a:srgbClr val="808080"/>
                </a:solidFill>
              </a:rPr>
              <a:t> </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Shape 821"/>
          <p:cNvPicPr preferRelativeResize="0"/>
          <p:nvPr/>
        </p:nvPicPr>
        <p:blipFill>
          <a:blip r:embed="rId3">
            <a:alphaModFix amt="25000"/>
          </a:blip>
          <a:stretch>
            <a:fillRect/>
          </a:stretch>
        </p:blipFill>
        <p:spPr>
          <a:xfrm>
            <a:off x="0" y="171567"/>
            <a:ext cx="9143999" cy="4800367"/>
          </a:xfrm>
          <a:prstGeom prst="rect">
            <a:avLst/>
          </a:prstGeom>
          <a:noFill/>
          <a:ln>
            <a:noFill/>
          </a:ln>
        </p:spPr>
      </p:pic>
      <p:sp>
        <p:nvSpPr>
          <p:cNvPr id="822" name="Shape 822"/>
          <p:cNvSpPr txBox="1"/>
          <p:nvPr>
            <p:ph type="title"/>
          </p:nvPr>
        </p:nvSpPr>
        <p:spPr>
          <a:xfrm>
            <a:off x="1812726" y="853400"/>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6</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a:t>
            </a:r>
            <a:r>
              <a:rPr lang="en" sz="2700"/>
              <a:t>time series data (stock) </a:t>
            </a:r>
            <a:endParaRPr/>
          </a:p>
        </p:txBody>
      </p:sp>
      <p:sp>
        <p:nvSpPr>
          <p:cNvPr id="823" name="Shape 823"/>
          <p:cNvSpPr txBox="1"/>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rtl="0" algn="ctr">
              <a:spcBef>
                <a:spcPts val="0"/>
              </a:spcBef>
              <a:spcAft>
                <a:spcPts val="0"/>
              </a:spcAft>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endParaRPr sz="1900">
              <a:latin typeface="Gill Sans"/>
              <a:ea typeface="Gill Sans"/>
              <a:cs typeface="Gill Sans"/>
              <a:sym typeface="Gill Sans"/>
            </a:endParaRPr>
          </a:p>
          <a:p>
            <a:pPr indent="0" lvl="0" marL="0" rtl="0" algn="ctr">
              <a:spcBef>
                <a:spcPts val="0"/>
              </a:spcBef>
              <a:spcAft>
                <a:spcPts val="0"/>
              </a:spcAft>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a:p>
            <a:pPr indent="0" lvl="0" marL="0" rtl="0" algn="ctr">
              <a:spcBef>
                <a:spcPts val="0"/>
              </a:spcBef>
              <a:spcAft>
                <a:spcPts val="0"/>
              </a:spcAft>
              <a:buNone/>
            </a:pPr>
            <a:r>
              <a:t/>
            </a:r>
            <a:endParaRPr sz="1900">
              <a:latin typeface="Gill Sans"/>
              <a:ea typeface="Gill Sans"/>
              <a:cs typeface="Gill Sans"/>
              <a:sym typeface="Gill Sans"/>
            </a:endParaRPr>
          </a:p>
        </p:txBody>
      </p:sp>
      <p:grpSp>
        <p:nvGrpSpPr>
          <p:cNvPr id="824" name="Shape 824"/>
          <p:cNvGrpSpPr/>
          <p:nvPr/>
        </p:nvGrpSpPr>
        <p:grpSpPr>
          <a:xfrm>
            <a:off x="-348127" y="87975"/>
            <a:ext cx="2543803" cy="1589522"/>
            <a:chOff x="-928337" y="234600"/>
            <a:chExt cx="6783474" cy="4238725"/>
          </a:xfrm>
        </p:grpSpPr>
        <p:pic>
          <p:nvPicPr>
            <p:cNvPr id="825" name="Shape 825"/>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826" name="Shape 82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827" name="Shape 827"/>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833" name="Shape 833"/>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834" name="Shape 834"/>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835" name="Shape 835"/>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836" name="Shape 836"/>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837" name="Shape 837"/>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838" name="Shape 838"/>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839" name="Shape 839"/>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840" name="Shape 840"/>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841" name="Shape 841"/>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842" name="Shape 842"/>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843" name="Shape 843"/>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844" name="Shape 844"/>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824075" y="133950"/>
            <a:ext cx="79761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One node: 4 (</a:t>
            </a:r>
            <a:r>
              <a:rPr i="1" lang="en"/>
              <a:t>input-dim</a:t>
            </a:r>
            <a:r>
              <a:rPr lang="en"/>
              <a:t>) in 2 (</a:t>
            </a:r>
            <a:r>
              <a:rPr i="1" lang="en"/>
              <a:t>hidden_size</a:t>
            </a:r>
            <a:r>
              <a:rPr lang="en"/>
              <a:t>)</a:t>
            </a:r>
            <a:endParaRPr/>
          </a:p>
        </p:txBody>
      </p:sp>
      <p:pic>
        <p:nvPicPr>
          <p:cNvPr id="255" name="Shape 255"/>
          <p:cNvPicPr preferRelativeResize="0"/>
          <p:nvPr/>
        </p:nvPicPr>
        <p:blipFill>
          <a:blip r:embed="rId3">
            <a:alphaModFix/>
          </a:blip>
          <a:stretch>
            <a:fillRect/>
          </a:stretch>
        </p:blipFill>
        <p:spPr>
          <a:xfrm>
            <a:off x="824063" y="1419750"/>
            <a:ext cx="7495875" cy="3758601"/>
          </a:xfrm>
          <a:prstGeom prst="rect">
            <a:avLst/>
          </a:prstGeom>
          <a:noFill/>
          <a:ln>
            <a:noFill/>
          </a:ln>
        </p:spPr>
      </p:pic>
      <p:sp>
        <p:nvSpPr>
          <p:cNvPr id="256" name="Shape 256"/>
          <p:cNvSpPr/>
          <p:nvPr/>
        </p:nvSpPr>
        <p:spPr>
          <a:xfrm>
            <a:off x="2905650" y="1415150"/>
            <a:ext cx="1825500" cy="627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872525" y="2731475"/>
            <a:ext cx="1825500" cy="627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Time </a:t>
            </a:r>
            <a:r>
              <a:rPr lang="en"/>
              <a:t>series</a:t>
            </a:r>
            <a:r>
              <a:rPr lang="en"/>
              <a:t> data</a:t>
            </a:r>
            <a:endParaRPr/>
          </a:p>
        </p:txBody>
      </p:sp>
      <p:pic>
        <p:nvPicPr>
          <p:cNvPr id="850" name="Shape 850"/>
          <p:cNvPicPr preferRelativeResize="0"/>
          <p:nvPr/>
        </p:nvPicPr>
        <p:blipFill>
          <a:blip r:embed="rId3">
            <a:alphaModFix/>
          </a:blip>
          <a:stretch>
            <a:fillRect/>
          </a:stretch>
        </p:blipFill>
        <p:spPr>
          <a:xfrm>
            <a:off x="1226625" y="1269126"/>
            <a:ext cx="6690700" cy="35124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Clr>
                <a:schemeClr val="dk1"/>
              </a:buClr>
              <a:buSzPts val="1100"/>
              <a:buFont typeface="Arial"/>
              <a:buNone/>
            </a:pPr>
            <a:r>
              <a:rPr lang="en">
                <a:solidFill>
                  <a:schemeClr val="dk1"/>
                </a:solidFill>
              </a:rPr>
              <a:t>Time series data</a:t>
            </a:r>
            <a:endParaRPr/>
          </a:p>
        </p:txBody>
      </p:sp>
      <p:graphicFrame>
        <p:nvGraphicFramePr>
          <p:cNvPr id="856" name="Shape 856"/>
          <p:cNvGraphicFramePr/>
          <p:nvPr/>
        </p:nvGraphicFramePr>
        <p:xfrm>
          <a:off x="1014688" y="1470175"/>
          <a:ext cx="3000000" cy="3000000"/>
        </p:xfrm>
        <a:graphic>
          <a:graphicData uri="http://schemas.openxmlformats.org/drawingml/2006/table">
            <a:tbl>
              <a:tblPr>
                <a:noFill/>
                <a:tableStyleId>{C964AF9F-857B-4B6A-8397-1F3BE6408ABA}</a:tableStyleId>
              </a:tblPr>
              <a:tblGrid>
                <a:gridCol w="1430325"/>
                <a:gridCol w="1430325"/>
                <a:gridCol w="1430325"/>
                <a:gridCol w="1393275"/>
                <a:gridCol w="1430325"/>
              </a:tblGrid>
              <a:tr h="360200">
                <a:tc>
                  <a:txBody>
                    <a:bodyPr>
                      <a:noAutofit/>
                    </a:bodyPr>
                    <a:lstStyle/>
                    <a:p>
                      <a:pPr indent="0" lvl="0" marL="0" rtl="0">
                        <a:lnSpc>
                          <a:spcPct val="115000"/>
                        </a:lnSpc>
                        <a:spcBef>
                          <a:spcPts val="0"/>
                        </a:spcBef>
                        <a:spcAft>
                          <a:spcPts val="0"/>
                        </a:spcAft>
                        <a:buNone/>
                      </a:pPr>
                      <a:r>
                        <a:rPr lang="en"/>
                        <a:t>Open</a:t>
                      </a:r>
                      <a:endParaRPr sz="1000"/>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High</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Low</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Volume</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Close</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828.659973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833.450012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828.349976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1247700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831.659973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823.02002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828.070007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821.655029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1597800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828.070007</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819.929993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824.400024</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818.97998</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1281700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824.159973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819.359985</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818.469971</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1304000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818.97998</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1053600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820.450012</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820.958984</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815.48999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1198100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819.23999</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811.700012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815.25</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809.780029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1129100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813.669983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809.51001</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810.659973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804.539978</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989700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809.559998</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811.840027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803.190002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1155300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808.380005</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sp>
        <p:nvSpPr>
          <p:cNvPr id="857" name="Shape 857"/>
          <p:cNvSpPr txBox="1"/>
          <p:nvPr/>
        </p:nvSpPr>
        <p:spPr>
          <a:xfrm>
            <a:off x="2889750" y="4456425"/>
            <a:ext cx="3364500" cy="808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008080"/>
                </a:solidFill>
                <a:highlight>
                  <a:srgbClr val="FFFFFF"/>
                </a:highlight>
                <a:latin typeface="Consolas"/>
                <a:ea typeface="Consolas"/>
                <a:cs typeface="Consolas"/>
                <a:sym typeface="Consolas"/>
              </a:rPr>
              <a:t>'data-02-stock_daily.csv'</a:t>
            </a:r>
            <a:endParaRPr b="1" sz="1800">
              <a:solidFill>
                <a:srgbClr val="008080"/>
              </a:solidFill>
              <a:highlight>
                <a:srgbClr val="FFFFFF"/>
              </a:highlight>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pic>
        <p:nvPicPr>
          <p:cNvPr id="862" name="Shape 862"/>
          <p:cNvPicPr preferRelativeResize="0"/>
          <p:nvPr/>
        </p:nvPicPr>
        <p:blipFill>
          <a:blip r:embed="rId4">
            <a:alphaModFix/>
          </a:blip>
          <a:stretch>
            <a:fillRect/>
          </a:stretch>
        </p:blipFill>
        <p:spPr>
          <a:xfrm>
            <a:off x="152400" y="1495950"/>
            <a:ext cx="8934448" cy="2476525"/>
          </a:xfrm>
          <a:prstGeom prst="rect">
            <a:avLst/>
          </a:prstGeom>
          <a:noFill/>
          <a:ln>
            <a:noFill/>
          </a:ln>
        </p:spPr>
      </p:pic>
      <p:sp>
        <p:nvSpPr>
          <p:cNvPr id="863" name="Shape 863"/>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Many to one</a:t>
            </a:r>
            <a:endParaRPr/>
          </a:p>
        </p:txBody>
      </p:sp>
      <p:sp>
        <p:nvSpPr>
          <p:cNvPr id="864" name="Shape 864"/>
          <p:cNvSpPr txBox="1"/>
          <p:nvPr/>
        </p:nvSpPr>
        <p:spPr>
          <a:xfrm>
            <a:off x="403775" y="3463775"/>
            <a:ext cx="391200" cy="41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1</a:t>
            </a:r>
            <a:endParaRPr sz="2400"/>
          </a:p>
        </p:txBody>
      </p:sp>
      <p:sp>
        <p:nvSpPr>
          <p:cNvPr id="865" name="Shape 865"/>
          <p:cNvSpPr txBox="1"/>
          <p:nvPr/>
        </p:nvSpPr>
        <p:spPr>
          <a:xfrm>
            <a:off x="17753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2</a:t>
            </a:r>
            <a:endParaRPr sz="2400"/>
          </a:p>
        </p:txBody>
      </p:sp>
      <p:sp>
        <p:nvSpPr>
          <p:cNvPr id="866" name="Shape 866"/>
          <p:cNvSpPr txBox="1"/>
          <p:nvPr/>
        </p:nvSpPr>
        <p:spPr>
          <a:xfrm>
            <a:off x="30707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3</a:t>
            </a:r>
            <a:endParaRPr sz="2400"/>
          </a:p>
        </p:txBody>
      </p:sp>
      <p:sp>
        <p:nvSpPr>
          <p:cNvPr id="867" name="Shape 867"/>
          <p:cNvSpPr txBox="1"/>
          <p:nvPr/>
        </p:nvSpPr>
        <p:spPr>
          <a:xfrm>
            <a:off x="44423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4</a:t>
            </a:r>
            <a:endParaRPr sz="2400"/>
          </a:p>
        </p:txBody>
      </p:sp>
      <p:sp>
        <p:nvSpPr>
          <p:cNvPr id="868" name="Shape 868"/>
          <p:cNvSpPr txBox="1"/>
          <p:nvPr/>
        </p:nvSpPr>
        <p:spPr>
          <a:xfrm>
            <a:off x="57377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5</a:t>
            </a:r>
            <a:endParaRPr sz="2400"/>
          </a:p>
        </p:txBody>
      </p:sp>
      <p:sp>
        <p:nvSpPr>
          <p:cNvPr id="869" name="Shape 869"/>
          <p:cNvSpPr txBox="1"/>
          <p:nvPr/>
        </p:nvSpPr>
        <p:spPr>
          <a:xfrm>
            <a:off x="8406325" y="1495950"/>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8</a:t>
            </a:r>
            <a:endParaRPr sz="2400"/>
          </a:p>
        </p:txBody>
      </p:sp>
      <p:sp>
        <p:nvSpPr>
          <p:cNvPr id="870" name="Shape 870"/>
          <p:cNvSpPr txBox="1"/>
          <p:nvPr/>
        </p:nvSpPr>
        <p:spPr>
          <a:xfrm>
            <a:off x="71093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6</a:t>
            </a:r>
            <a:endParaRPr sz="2400"/>
          </a:p>
        </p:txBody>
      </p:sp>
      <p:sp>
        <p:nvSpPr>
          <p:cNvPr id="871" name="Shape 871"/>
          <p:cNvSpPr txBox="1"/>
          <p:nvPr/>
        </p:nvSpPr>
        <p:spPr>
          <a:xfrm>
            <a:off x="8480975" y="3463775"/>
            <a:ext cx="391200" cy="41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7</a:t>
            </a:r>
            <a:endParaRPr sz="2400"/>
          </a:p>
        </p:txBody>
      </p:sp>
      <p:sp>
        <p:nvSpPr>
          <p:cNvPr id="872" name="Shape 872"/>
          <p:cNvSpPr txBox="1"/>
          <p:nvPr/>
        </p:nvSpPr>
        <p:spPr>
          <a:xfrm>
            <a:off x="2498350" y="4890000"/>
            <a:ext cx="69171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5"/>
              </a:rPr>
              <a:t>https://github.com/hunkim/DeepLearningZeroToAll/blob/master/lab-12-5-rnn_stock_prediction.py</a:t>
            </a:r>
            <a:r>
              <a:rPr lang="en" sz="1200">
                <a:solidFill>
                  <a:schemeClr val="dk1"/>
                </a:solidFill>
              </a:rPr>
              <a:t> </a:t>
            </a:r>
            <a:endParaRPr sz="1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graphicFrame>
        <p:nvGraphicFramePr>
          <p:cNvPr id="877" name="Shape 877"/>
          <p:cNvGraphicFramePr/>
          <p:nvPr/>
        </p:nvGraphicFramePr>
        <p:xfrm>
          <a:off x="142838" y="2010850"/>
          <a:ext cx="3000000" cy="3000000"/>
        </p:xfrm>
        <a:graphic>
          <a:graphicData uri="http://schemas.openxmlformats.org/drawingml/2006/table">
            <a:tbl>
              <a:tblPr>
                <a:noFill/>
                <a:tableStyleId>{C964AF9F-857B-4B6A-8397-1F3BE6408ABA}</a:tableStyleId>
              </a:tblPr>
              <a:tblGrid>
                <a:gridCol w="1074650"/>
                <a:gridCol w="1074650"/>
                <a:gridCol w="1074650"/>
                <a:gridCol w="1046825"/>
                <a:gridCol w="1074650"/>
              </a:tblGrid>
              <a:tr h="357950">
                <a:tc>
                  <a:txBody>
                    <a:bodyPr>
                      <a:noAutofit/>
                    </a:bodyPr>
                    <a:lstStyle/>
                    <a:p>
                      <a:pPr indent="0" lvl="0" marL="0" rtl="0">
                        <a:lnSpc>
                          <a:spcPct val="115000"/>
                        </a:lnSpc>
                        <a:spcBef>
                          <a:spcPts val="0"/>
                        </a:spcBef>
                        <a:spcAft>
                          <a:spcPts val="0"/>
                        </a:spcAft>
                        <a:buNone/>
                      </a:pPr>
                      <a:r>
                        <a:rPr lang="en"/>
                        <a:t>Open</a:t>
                      </a:r>
                      <a:endParaRPr sz="1000"/>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High</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Low</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Volume</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spcAft>
                          <a:spcPts val="0"/>
                        </a:spcAft>
                        <a:buNone/>
                      </a:pPr>
                      <a:r>
                        <a:rPr lang="en"/>
                        <a:t>Close</a:t>
                      </a:r>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828.659973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833.450012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828.349976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1247700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831.659973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823.02002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828.070007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821.655029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1597800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828.070007</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819.929993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824.400024</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818.97998</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1281700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824.159973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819.359985</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818.469971</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1304000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818.97998</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1053600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820.450012</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816</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820.958984</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815.48999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1198100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200">
                          <a:latin typeface="Consolas"/>
                          <a:ea typeface="Consolas"/>
                          <a:cs typeface="Consolas"/>
                          <a:sym typeface="Consolas"/>
                        </a:rPr>
                        <a:t>819.23999</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811.700012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815.25</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809.780029</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1129100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Clr>
                          <a:schemeClr val="dk1"/>
                        </a:buClr>
                        <a:buSzPts val="1100"/>
                        <a:buFont typeface="Arial"/>
                        <a:buNone/>
                      </a:pPr>
                      <a:r>
                        <a:rPr b="1" lang="en" sz="1200">
                          <a:solidFill>
                            <a:schemeClr val="dk1"/>
                          </a:solidFill>
                          <a:latin typeface="Consolas"/>
                          <a:ea typeface="Consolas"/>
                          <a:cs typeface="Consolas"/>
                          <a:sym typeface="Consolas"/>
                        </a:rPr>
                        <a:t>813.669983</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809.51001</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810.659973</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804.539978</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989700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ctr">
                        <a:lnSpc>
                          <a:spcPct val="115000"/>
                        </a:lnSpc>
                        <a:spcBef>
                          <a:spcPts val="0"/>
                        </a:spcBef>
                        <a:spcAft>
                          <a:spcPts val="0"/>
                        </a:spcAft>
                        <a:buNone/>
                      </a:pPr>
                      <a:r>
                        <a:rPr b="1" lang="en" sz="1200">
                          <a:latin typeface="Consolas"/>
                          <a:ea typeface="Consolas"/>
                          <a:cs typeface="Consolas"/>
                          <a:sym typeface="Consolas"/>
                        </a:rPr>
                        <a:t>?</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811.840027</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803.190002</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200">
                          <a:latin typeface="Consolas"/>
                          <a:ea typeface="Consolas"/>
                          <a:cs typeface="Consolas"/>
                          <a:sym typeface="Consolas"/>
                        </a:rPr>
                        <a:t>1155300</a:t>
                      </a:r>
                      <a:endParaRPr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ctr">
                        <a:lnSpc>
                          <a:spcPct val="115000"/>
                        </a:lnSpc>
                        <a:spcBef>
                          <a:spcPts val="0"/>
                        </a:spcBef>
                        <a:spcAft>
                          <a:spcPts val="0"/>
                        </a:spcAft>
                        <a:buNone/>
                      </a:pPr>
                      <a:r>
                        <a:rPr b="1" lang="en" sz="1200">
                          <a:latin typeface="Consolas"/>
                          <a:ea typeface="Consolas"/>
                          <a:cs typeface="Consolas"/>
                          <a:sym typeface="Consolas"/>
                        </a:rPr>
                        <a:t>?</a:t>
                      </a:r>
                      <a:endParaRPr b="1" sz="1200">
                        <a:latin typeface="Consolas"/>
                        <a:ea typeface="Consolas"/>
                        <a:cs typeface="Consolas"/>
                        <a:sym typeface="Consolas"/>
                      </a:endParaRP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pic>
        <p:nvPicPr>
          <p:cNvPr id="878" name="Shape 878"/>
          <p:cNvPicPr preferRelativeResize="0"/>
          <p:nvPr/>
        </p:nvPicPr>
        <p:blipFill>
          <a:blip r:embed="rId3">
            <a:alphaModFix/>
          </a:blip>
          <a:stretch>
            <a:fillRect/>
          </a:stretch>
        </p:blipFill>
        <p:spPr>
          <a:xfrm>
            <a:off x="1970200" y="31550"/>
            <a:ext cx="6618793" cy="18346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Reading data</a:t>
            </a:r>
            <a:endParaRPr/>
          </a:p>
        </p:txBody>
      </p:sp>
      <p:sp>
        <p:nvSpPr>
          <p:cNvPr id="884" name="Shape 884"/>
          <p:cNvSpPr txBox="1"/>
          <p:nvPr/>
        </p:nvSpPr>
        <p:spPr>
          <a:xfrm>
            <a:off x="143300" y="491975"/>
            <a:ext cx="5850000" cy="4499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a:solidFill>
                  <a:schemeClr val="dk1"/>
                </a:solidFill>
                <a:highlight>
                  <a:srgbClr val="FFE4FF"/>
                </a:highlight>
                <a:latin typeface="Consolas"/>
                <a:ea typeface="Consolas"/>
                <a:cs typeface="Consolas"/>
                <a:sym typeface="Consolas"/>
              </a:rPr>
              <a:t>timesteps</a:t>
            </a:r>
            <a:r>
              <a:rPr i="1" lang="en">
                <a:solidFill>
                  <a:schemeClr val="dk1"/>
                </a:solidFill>
                <a:highlight>
                  <a:srgbClr val="FFFFFF"/>
                </a:highlight>
                <a:latin typeface="Consolas"/>
                <a:ea typeface="Consolas"/>
                <a:cs typeface="Consolas"/>
                <a:sym typeface="Consolas"/>
              </a:rPr>
              <a:t> = seq_length = </a:t>
            </a:r>
            <a:r>
              <a:rPr i="1" lang="en">
                <a:solidFill>
                  <a:srgbClr val="0000FF"/>
                </a:solidFill>
                <a:highlight>
                  <a:srgbClr val="FFFFFF"/>
                </a:highlight>
                <a:latin typeface="Consolas"/>
                <a:ea typeface="Consolas"/>
                <a:cs typeface="Consolas"/>
                <a:sym typeface="Consolas"/>
              </a:rPr>
              <a:t>7</a:t>
            </a:r>
            <a:endParaRPr i="1">
              <a:solidFill>
                <a:srgbClr val="0000FF"/>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chemeClr val="dk1"/>
                </a:solidFill>
                <a:highlight>
                  <a:srgbClr val="FFFFFF"/>
                </a:highlight>
                <a:latin typeface="Consolas"/>
                <a:ea typeface="Consolas"/>
                <a:cs typeface="Consolas"/>
                <a:sym typeface="Consolas"/>
              </a:rPr>
              <a:t>data_dim = </a:t>
            </a:r>
            <a:r>
              <a:rPr i="1" lang="en">
                <a:solidFill>
                  <a:srgbClr val="0000FF"/>
                </a:solidFill>
                <a:highlight>
                  <a:srgbClr val="FFFFFF"/>
                </a:highlight>
                <a:latin typeface="Consolas"/>
                <a:ea typeface="Consolas"/>
                <a:cs typeface="Consolas"/>
                <a:sym typeface="Consolas"/>
              </a:rPr>
              <a:t>5</a:t>
            </a:r>
            <a:endParaRPr i="1">
              <a:solidFill>
                <a:srgbClr val="0000FF"/>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chemeClr val="dk1"/>
                </a:solidFill>
                <a:highlight>
                  <a:srgbClr val="FFFFFF"/>
                </a:highlight>
                <a:latin typeface="Consolas"/>
                <a:ea typeface="Consolas"/>
                <a:cs typeface="Consolas"/>
                <a:sym typeface="Consolas"/>
              </a:rPr>
              <a:t>output_dim = </a:t>
            </a:r>
            <a:r>
              <a:rPr i="1" lang="en">
                <a:solidFill>
                  <a:srgbClr val="0000FF"/>
                </a:solidFill>
                <a:highlight>
                  <a:srgbClr val="FFFFFF"/>
                </a:highlight>
                <a:latin typeface="Consolas"/>
                <a:ea typeface="Consolas"/>
                <a:cs typeface="Consolas"/>
                <a:sym typeface="Consolas"/>
              </a:rPr>
              <a:t>1</a:t>
            </a:r>
            <a:endParaRPr i="1">
              <a:solidFill>
                <a:srgbClr val="0000FF"/>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rgbClr val="808080"/>
                </a:solidFill>
                <a:highlight>
                  <a:srgbClr val="FFFFFF"/>
                </a:highlight>
                <a:latin typeface="Consolas"/>
                <a:ea typeface="Consolas"/>
                <a:cs typeface="Consolas"/>
                <a:sym typeface="Consolas"/>
              </a:rPr>
              <a:t># Open,High,Low,Close,Volume</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xy = np.loadtxt(</a:t>
            </a:r>
            <a:r>
              <a:rPr b="1" lang="en">
                <a:solidFill>
                  <a:srgbClr val="008080"/>
                </a:solidFill>
                <a:highlight>
                  <a:srgbClr val="FFFFFF"/>
                </a:highlight>
                <a:latin typeface="Consolas"/>
                <a:ea typeface="Consolas"/>
                <a:cs typeface="Consolas"/>
                <a:sym typeface="Consolas"/>
              </a:rPr>
              <a:t>'data-02-stock_daily.csv'</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delimiter</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xy = xy[::-</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reverse order (chronically ordered)</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xy = MinMaxScaler(xy)</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x = xy</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y = xy[:, [-</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Close as label</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dataX =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dataY =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a:t>
            </a: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len</a:t>
            </a:r>
            <a:r>
              <a:rPr lang="en">
                <a:solidFill>
                  <a:schemeClr val="dk1"/>
                </a:solidFill>
                <a:highlight>
                  <a:srgbClr val="FFFFFF"/>
                </a:highlight>
                <a:latin typeface="Consolas"/>
                <a:ea typeface="Consolas"/>
                <a:cs typeface="Consolas"/>
                <a:sym typeface="Consolas"/>
              </a:rPr>
              <a:t>(y) - seq_length):</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_x = x[i:i + seq_length]</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_y = y[i + seq_length]  </a:t>
            </a:r>
            <a:r>
              <a:rPr i="1" lang="en">
                <a:solidFill>
                  <a:srgbClr val="808080"/>
                </a:solidFill>
                <a:highlight>
                  <a:srgbClr val="FFFFFF"/>
                </a:highlight>
                <a:latin typeface="Consolas"/>
                <a:ea typeface="Consolas"/>
                <a:cs typeface="Consolas"/>
                <a:sym typeface="Consolas"/>
              </a:rPr>
              <a:t># Next close price</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rgbClr val="808080"/>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(_x, </a:t>
            </a:r>
            <a:r>
              <a:rPr b="1" lang="en">
                <a:solidFill>
                  <a:srgbClr val="008080"/>
                </a:solidFill>
                <a:highlight>
                  <a:srgbClr val="FFFFFF"/>
                </a:highlight>
                <a:latin typeface="Consolas"/>
                <a:ea typeface="Consolas"/>
                <a:cs typeface="Consolas"/>
                <a:sym typeface="Consolas"/>
              </a:rPr>
              <a:t>"-&gt;"</a:t>
            </a:r>
            <a:r>
              <a:rPr lang="en">
                <a:solidFill>
                  <a:schemeClr val="dk1"/>
                </a:solidFill>
                <a:highlight>
                  <a:srgbClr val="FFFFFF"/>
                </a:highlight>
                <a:latin typeface="Consolas"/>
                <a:ea typeface="Consolas"/>
                <a:cs typeface="Consolas"/>
                <a:sym typeface="Consolas"/>
              </a:rPr>
              <a:t>, _y)</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dataX.append(_x)</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dataY.append(_y)</a:t>
            </a:r>
            <a:endParaRPr>
              <a:solidFill>
                <a:schemeClr val="dk1"/>
              </a:solidFill>
              <a:highlight>
                <a:srgbClr val="FFFFFF"/>
              </a:highlight>
              <a:latin typeface="Consolas"/>
              <a:ea typeface="Consolas"/>
              <a:cs typeface="Consolas"/>
              <a:sym typeface="Consolas"/>
            </a:endParaRPr>
          </a:p>
        </p:txBody>
      </p:sp>
      <p:sp>
        <p:nvSpPr>
          <p:cNvPr id="885" name="Shape 885"/>
          <p:cNvSpPr txBox="1"/>
          <p:nvPr/>
        </p:nvSpPr>
        <p:spPr>
          <a:xfrm>
            <a:off x="6102500" y="533400"/>
            <a:ext cx="2896500" cy="44046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4889500" lvl="0" marL="0" rtl="0">
              <a:lnSpc>
                <a:spcPct val="115000"/>
              </a:lnSpc>
              <a:spcBef>
                <a:spcPts val="0"/>
              </a:spcBef>
              <a:spcAft>
                <a:spcPts val="0"/>
              </a:spcAft>
              <a:buNone/>
            </a:pPr>
            <a:r>
              <a:rPr b="1" lang="en" sz="1100">
                <a:solidFill>
                  <a:srgbClr val="38761D"/>
                </a:solidFill>
              </a:rPr>
              <a:t>[</a:t>
            </a:r>
            <a:r>
              <a:rPr b="1" lang="en" sz="1100">
                <a:solidFill>
                  <a:srgbClr val="38761D"/>
                </a:solidFill>
              </a:rPr>
              <a:t>[ 0.186</a:t>
            </a:r>
            <a:r>
              <a:rPr b="1" lang="en" sz="1100">
                <a:solidFill>
                  <a:srgbClr val="38761D"/>
                </a:solidFill>
              </a:rPr>
              <a:t>67876</a:t>
            </a:r>
            <a:r>
              <a:rPr b="1" lang="en" sz="1100">
                <a:solidFill>
                  <a:srgbClr val="38761D"/>
                </a:solidFill>
              </a:rPr>
              <a:t>  0.209</a:t>
            </a:r>
            <a:r>
              <a:rPr b="1" lang="en" sz="1100">
                <a:solidFill>
                  <a:srgbClr val="38761D"/>
                </a:solidFill>
              </a:rPr>
              <a:t>48057</a:t>
            </a:r>
            <a:r>
              <a:rPr b="1" lang="en" sz="1100">
                <a:solidFill>
                  <a:srgbClr val="38761D"/>
                </a:solidFill>
              </a:rPr>
              <a:t>  0.208</a:t>
            </a:r>
            <a:r>
              <a:rPr b="1" lang="en" sz="1100">
                <a:solidFill>
                  <a:srgbClr val="38761D"/>
                </a:solidFill>
              </a:rPr>
              <a:t>78184</a:t>
            </a:r>
            <a:r>
              <a:rPr b="1" lang="en" sz="1100">
                <a:solidFill>
                  <a:srgbClr val="38761D"/>
                </a:solidFill>
              </a:rPr>
              <a:t>  0.         </a:t>
            </a:r>
            <a:r>
              <a:rPr b="1" lang="en" sz="1100">
                <a:solidFill>
                  <a:srgbClr val="38761D"/>
                </a:solidFill>
              </a:rPr>
              <a:t> </a:t>
            </a:r>
            <a:r>
              <a:rPr b="1" lang="en" sz="1100">
                <a:solidFill>
                  <a:srgbClr val="38761D"/>
                </a:solidFill>
              </a:rPr>
              <a:t>0.21744815]</a:t>
            </a:r>
            <a:endParaRPr b="1" sz="1100">
              <a:solidFill>
                <a:srgbClr val="38761D"/>
              </a:solidFill>
            </a:endParaRPr>
          </a:p>
          <a:p>
            <a:pPr indent="4889500" lvl="0" marL="0" rtl="0">
              <a:lnSpc>
                <a:spcPct val="115000"/>
              </a:lnSpc>
              <a:spcBef>
                <a:spcPts val="0"/>
              </a:spcBef>
              <a:spcAft>
                <a:spcPts val="0"/>
              </a:spcAft>
              <a:buNone/>
            </a:pPr>
            <a:r>
              <a:t/>
            </a:r>
            <a:endParaRPr b="1" sz="1100">
              <a:solidFill>
                <a:srgbClr val="38761D"/>
              </a:solidFill>
            </a:endParaRPr>
          </a:p>
          <a:p>
            <a:pPr indent="0" lvl="0" marL="0" rtl="0">
              <a:lnSpc>
                <a:spcPct val="115000"/>
              </a:lnSpc>
              <a:spcBef>
                <a:spcPts val="0"/>
              </a:spcBef>
              <a:spcAft>
                <a:spcPts val="0"/>
              </a:spcAft>
              <a:buNone/>
            </a:pPr>
            <a:r>
              <a:rPr b="1" lang="en" sz="1100">
                <a:solidFill>
                  <a:srgbClr val="38761D"/>
                </a:solidFill>
              </a:rPr>
              <a:t>[ 0.30697388  0.31463414  0.21899367  0.01247647  0.21698189]</a:t>
            </a:r>
            <a:endParaRPr b="1" sz="1100">
              <a:solidFill>
                <a:srgbClr val="38761D"/>
              </a:solidFill>
            </a:endParaRPr>
          </a:p>
          <a:p>
            <a:pPr indent="0" lvl="0" marL="0" rtl="0">
              <a:lnSpc>
                <a:spcPct val="115000"/>
              </a:lnSpc>
              <a:spcBef>
                <a:spcPts val="0"/>
              </a:spcBef>
              <a:spcAft>
                <a:spcPts val="0"/>
              </a:spcAft>
              <a:buNone/>
            </a:pPr>
            <a:r>
              <a:t/>
            </a:r>
            <a:endParaRPr b="1" sz="1100">
              <a:solidFill>
                <a:srgbClr val="38761D"/>
              </a:solidFill>
            </a:endParaRPr>
          </a:p>
          <a:p>
            <a:pPr indent="0" lvl="0" marL="0" rtl="0">
              <a:lnSpc>
                <a:spcPct val="115000"/>
              </a:lnSpc>
              <a:spcBef>
                <a:spcPts val="0"/>
              </a:spcBef>
              <a:spcAft>
                <a:spcPts val="0"/>
              </a:spcAft>
              <a:buNone/>
            </a:pPr>
            <a:r>
              <a:rPr b="1" lang="en" sz="1100">
                <a:solidFill>
                  <a:srgbClr val="38761D"/>
                </a:solidFill>
              </a:rPr>
              <a:t>[ 0.21914211  0.26390721  0.2246864   0.45632338  0.22496747]</a:t>
            </a:r>
            <a:endParaRPr b="1" sz="1100">
              <a:solidFill>
                <a:srgbClr val="38761D"/>
              </a:solidFill>
            </a:endParaRPr>
          </a:p>
          <a:p>
            <a:pPr indent="0" lvl="0" marL="0" rtl="0">
              <a:lnSpc>
                <a:spcPct val="115000"/>
              </a:lnSpc>
              <a:spcBef>
                <a:spcPts val="0"/>
              </a:spcBef>
              <a:spcAft>
                <a:spcPts val="0"/>
              </a:spcAft>
              <a:buNone/>
            </a:pPr>
            <a:r>
              <a:t/>
            </a:r>
            <a:endParaRPr b="1" sz="1100">
              <a:solidFill>
                <a:srgbClr val="38761D"/>
              </a:solidFill>
            </a:endParaRPr>
          </a:p>
          <a:p>
            <a:pPr indent="0" lvl="0" marL="0" rtl="0">
              <a:lnSpc>
                <a:spcPct val="115000"/>
              </a:lnSpc>
              <a:spcBef>
                <a:spcPts val="0"/>
              </a:spcBef>
              <a:spcAft>
                <a:spcPts val="0"/>
              </a:spcAft>
              <a:buNone/>
            </a:pPr>
            <a:r>
              <a:rPr b="1" lang="en" sz="1100">
                <a:solidFill>
                  <a:srgbClr val="38761D"/>
                </a:solidFill>
              </a:rPr>
              <a:t>[ 0.23312993  0.23641916  0.16268272  0.57017119  0.14744274]</a:t>
            </a:r>
            <a:endParaRPr b="1" sz="1100">
              <a:solidFill>
                <a:srgbClr val="38761D"/>
              </a:solidFill>
            </a:endParaRPr>
          </a:p>
          <a:p>
            <a:pPr indent="0" lvl="0" marL="0" rtl="0">
              <a:lnSpc>
                <a:spcPct val="115000"/>
              </a:lnSpc>
              <a:spcBef>
                <a:spcPts val="0"/>
              </a:spcBef>
              <a:spcAft>
                <a:spcPts val="0"/>
              </a:spcAft>
              <a:buNone/>
            </a:pPr>
            <a:r>
              <a:t/>
            </a:r>
            <a:endParaRPr b="1" sz="1100">
              <a:solidFill>
                <a:srgbClr val="38761D"/>
              </a:solidFill>
            </a:endParaRPr>
          </a:p>
          <a:p>
            <a:pPr indent="0" lvl="0" marL="0" rtl="0">
              <a:lnSpc>
                <a:spcPct val="115000"/>
              </a:lnSpc>
              <a:spcBef>
                <a:spcPts val="0"/>
              </a:spcBef>
              <a:spcAft>
                <a:spcPts val="0"/>
              </a:spcAft>
              <a:buNone/>
            </a:pPr>
            <a:r>
              <a:rPr b="1" lang="en" sz="1100">
                <a:solidFill>
                  <a:srgbClr val="38761D"/>
                </a:solidFill>
              </a:rPr>
              <a:t>[ 0.13431201  0.15175877  0.11617252  0.39380658  0.13289962]</a:t>
            </a:r>
            <a:endParaRPr b="1" sz="1100">
              <a:solidFill>
                <a:srgbClr val="38761D"/>
              </a:solidFill>
            </a:endParaRPr>
          </a:p>
          <a:p>
            <a:pPr indent="4889500" lvl="0" marL="0" rtl="0">
              <a:lnSpc>
                <a:spcPct val="115000"/>
              </a:lnSpc>
              <a:spcBef>
                <a:spcPts val="0"/>
              </a:spcBef>
              <a:spcAft>
                <a:spcPts val="0"/>
              </a:spcAft>
              <a:buNone/>
            </a:pPr>
            <a:r>
              <a:rPr b="1" lang="en" sz="1100">
                <a:solidFill>
                  <a:srgbClr val="38761D"/>
                </a:solidFill>
              </a:rPr>
              <a:t> [ 0.13973232  0.17060429  0.15860382  0.28173344  0.18171679]</a:t>
            </a:r>
            <a:endParaRPr b="1" sz="1100">
              <a:solidFill>
                <a:srgbClr val="38761D"/>
              </a:solidFill>
            </a:endParaRPr>
          </a:p>
          <a:p>
            <a:pPr indent="4889500" lvl="0" marL="0" rtl="0">
              <a:lnSpc>
                <a:spcPct val="115000"/>
              </a:lnSpc>
              <a:spcBef>
                <a:spcPts val="0"/>
              </a:spcBef>
              <a:spcAft>
                <a:spcPts val="0"/>
              </a:spcAft>
              <a:buNone/>
            </a:pPr>
            <a:r>
              <a:rPr b="1" lang="en" sz="1100">
                <a:solidFill>
                  <a:srgbClr val="38761D"/>
                </a:solidFill>
              </a:rPr>
              <a:t> [ 0.18933069  0.20057799  0.19187983  0.29783096  0.2086465 ]] </a:t>
            </a:r>
            <a:endParaRPr b="1" sz="1100">
              <a:solidFill>
                <a:srgbClr val="38761D"/>
              </a:solidFill>
            </a:endParaRPr>
          </a:p>
          <a:p>
            <a:pPr indent="4889500" lvl="0" marL="0" rtl="0">
              <a:lnSpc>
                <a:spcPct val="115000"/>
              </a:lnSpc>
              <a:spcBef>
                <a:spcPts val="0"/>
              </a:spcBef>
              <a:spcAft>
                <a:spcPts val="0"/>
              </a:spcAft>
              <a:buNone/>
            </a:pPr>
            <a:r>
              <a:rPr b="1" lang="en" sz="1100">
                <a:solidFill>
                  <a:srgbClr val="38761D"/>
                </a:solidFill>
              </a:rPr>
              <a:t>--&gt; [ 0.14106001]</a:t>
            </a:r>
            <a:endParaRPr b="1" sz="1100">
              <a:solidFill>
                <a:srgbClr val="38761D"/>
              </a:solidFill>
            </a:endParaRPr>
          </a:p>
        </p:txBody>
      </p:sp>
      <p:sp>
        <p:nvSpPr>
          <p:cNvPr id="886" name="Shape 886"/>
          <p:cNvSpPr txBox="1"/>
          <p:nvPr/>
        </p:nvSpPr>
        <p:spPr>
          <a:xfrm>
            <a:off x="2498350" y="4890000"/>
            <a:ext cx="69171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https://github.com/hunkim/DeepLearningZeroToAll/blob/master/lab-12-5-rnn_stock_prediction.py</a:t>
            </a:r>
            <a:r>
              <a:rPr lang="en" sz="1200">
                <a:solidFill>
                  <a:schemeClr val="dk1"/>
                </a:solidFill>
              </a:rPr>
              <a:t> </a:t>
            </a:r>
            <a:endParaRPr sz="1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8200" y="-18450"/>
            <a:ext cx="6773100" cy="11085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Training and test datasets</a:t>
            </a:r>
            <a:endParaRPr/>
          </a:p>
        </p:txBody>
      </p:sp>
      <p:sp>
        <p:nvSpPr>
          <p:cNvPr id="892" name="Shape 892"/>
          <p:cNvSpPr txBox="1"/>
          <p:nvPr/>
        </p:nvSpPr>
        <p:spPr>
          <a:xfrm>
            <a:off x="525525" y="1330600"/>
            <a:ext cx="8352600" cy="3734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800">
                <a:solidFill>
                  <a:srgbClr val="808080"/>
                </a:solidFill>
                <a:highlight>
                  <a:srgbClr val="FFFFFF"/>
                </a:highlight>
                <a:latin typeface="Consolas"/>
                <a:ea typeface="Consolas"/>
                <a:cs typeface="Consolas"/>
                <a:sym typeface="Consolas"/>
              </a:rPr>
              <a:t># split to train and testing</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train_size = </a:t>
            </a:r>
            <a:r>
              <a:rPr lang="en" sz="1800">
                <a:solidFill>
                  <a:srgbClr val="000080"/>
                </a:solidFill>
                <a:highlight>
                  <a:srgbClr val="FFFFFF"/>
                </a:highlight>
                <a:latin typeface="Consolas"/>
                <a:ea typeface="Consolas"/>
                <a:cs typeface="Consolas"/>
                <a:sym typeface="Consolas"/>
              </a:rPr>
              <a:t>int</a:t>
            </a:r>
            <a:r>
              <a:rPr lang="en" sz="1800">
                <a:solidFill>
                  <a:schemeClr val="dk1"/>
                </a:solidFill>
                <a:highlight>
                  <a:srgbClr val="FFFFFF"/>
                </a:highlight>
                <a:latin typeface="Consolas"/>
                <a:ea typeface="Consolas"/>
                <a:cs typeface="Consolas"/>
                <a:sym typeface="Consolas"/>
              </a:rPr>
              <a:t>(</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a:t>
            </a:r>
            <a:r>
              <a:rPr lang="en" sz="1800">
                <a:solidFill>
                  <a:srgbClr val="0000FF"/>
                </a:solidFill>
                <a:highlight>
                  <a:srgbClr val="FFFFFF"/>
                </a:highlight>
                <a:latin typeface="Consolas"/>
                <a:ea typeface="Consolas"/>
                <a:cs typeface="Consolas"/>
                <a:sym typeface="Consolas"/>
              </a:rPr>
              <a:t>0.7</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test_size = </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train_size</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trainX, testX = np.array(dataX[</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np.array(dataX[train_size: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(dataX)])</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trainY, testY = np.array(dataY[</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                np.array(dataY[train_size: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sz="1800">
                <a:solidFill>
                  <a:srgbClr val="808080"/>
                </a:solidFill>
                <a:highlight>
                  <a:srgbClr val="FFFFFF"/>
                </a:highlight>
                <a:latin typeface="Consolas"/>
                <a:ea typeface="Consolas"/>
                <a:cs typeface="Consolas"/>
                <a:sym typeface="Consolas"/>
              </a:rPr>
              <a:t># input placeholders</a:t>
            </a:r>
            <a:endParaRPr i="1"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X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seq_length, data_dim])</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800">
                <a:solidFill>
                  <a:schemeClr val="dk1"/>
                </a:solidFill>
                <a:highlight>
                  <a:srgbClr val="FFFFFF"/>
                </a:highlight>
                <a:latin typeface="Consolas"/>
                <a:ea typeface="Consolas"/>
                <a:cs typeface="Consolas"/>
                <a:sym typeface="Consolas"/>
              </a:rPr>
              <a:t>Y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p:txBody>
      </p:sp>
      <p:sp>
        <p:nvSpPr>
          <p:cNvPr id="893" name="Shape 893"/>
          <p:cNvSpPr txBox="1"/>
          <p:nvPr/>
        </p:nvSpPr>
        <p:spPr>
          <a:xfrm>
            <a:off x="2498350" y="4890000"/>
            <a:ext cx="69171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https://github.com/hunkim/DeepLearningZeroToAll/blob/master/lab-12-5-rnn_stock_prediction.py</a:t>
            </a:r>
            <a:r>
              <a:rPr lang="en" sz="1200">
                <a:solidFill>
                  <a:schemeClr val="dk1"/>
                </a:solidFill>
              </a:rPr>
              <a:t> </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ph type="title"/>
          </p:nvPr>
        </p:nvSpPr>
        <p:spPr>
          <a:xfrm>
            <a:off x="-8188" y="-9465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LSTM and Loss </a:t>
            </a:r>
            <a:endParaRPr/>
          </a:p>
        </p:txBody>
      </p:sp>
      <p:sp>
        <p:nvSpPr>
          <p:cNvPr id="899" name="Shape 899"/>
          <p:cNvSpPr txBox="1"/>
          <p:nvPr/>
        </p:nvSpPr>
        <p:spPr>
          <a:xfrm>
            <a:off x="0" y="903900"/>
            <a:ext cx="9144000" cy="3919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rgbClr val="808080"/>
                </a:solidFill>
                <a:highlight>
                  <a:srgbClr val="FFFFFF"/>
                </a:highlight>
                <a:latin typeface="Consolas"/>
                <a:ea typeface="Consolas"/>
                <a:cs typeface="Consolas"/>
                <a:sym typeface="Consolas"/>
              </a:rPr>
              <a:t># input placeholders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X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seq_length, data_dim])</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Y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cell = tf.contrib.rnn.BasicLSTMCell(</a:t>
            </a:r>
            <a:r>
              <a:rPr lang="en" sz="1600">
                <a:solidFill>
                  <a:srgbClr val="660099"/>
                </a:solidFill>
                <a:highlight>
                  <a:srgbClr val="FFFFFF"/>
                </a:highlight>
                <a:latin typeface="Consolas"/>
                <a:ea typeface="Consolas"/>
                <a:cs typeface="Consolas"/>
                <a:sym typeface="Consolas"/>
              </a:rPr>
              <a:t>num_units</a:t>
            </a:r>
            <a:r>
              <a:rPr lang="en" sz="1600">
                <a:solidFill>
                  <a:schemeClr val="dk1"/>
                </a:solidFill>
                <a:highlight>
                  <a:srgbClr val="FFFFFF"/>
                </a:highlight>
                <a:latin typeface="Consolas"/>
                <a:ea typeface="Consolas"/>
                <a:cs typeface="Consolas"/>
                <a:sym typeface="Consolas"/>
              </a:rPr>
              <a:t>=hidden_dim, </a:t>
            </a:r>
            <a:r>
              <a:rPr lang="en" sz="1600">
                <a:solidFill>
                  <a:srgbClr val="660099"/>
                </a:solidFill>
                <a:highlight>
                  <a:srgbClr val="FFFFFF"/>
                </a:highlight>
                <a:latin typeface="Consolas"/>
                <a:ea typeface="Consolas"/>
                <a:cs typeface="Consolas"/>
                <a:sym typeface="Consolas"/>
              </a:rPr>
              <a:t>state_is_tuple</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True</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outputs, _states = tf.nn.dynamic_rnn(cell, X, </a:t>
            </a:r>
            <a:r>
              <a:rPr lang="en" sz="1600">
                <a:solidFill>
                  <a:srgbClr val="660099"/>
                </a:solidFill>
                <a:highlight>
                  <a:srgbClr val="FFFFFF"/>
                </a:highlight>
                <a:latin typeface="Consolas"/>
                <a:ea typeface="Consolas"/>
                <a:cs typeface="Consolas"/>
                <a:sym typeface="Consolas"/>
              </a:rPr>
              <a:t>dtype</a:t>
            </a:r>
            <a:r>
              <a:rPr lang="en" sz="1600">
                <a:solidFill>
                  <a:schemeClr val="dk1"/>
                </a:solidFill>
                <a:highlight>
                  <a:srgbClr val="FFFFFF"/>
                </a:highlight>
                <a:latin typeface="Consolas"/>
                <a:ea typeface="Consolas"/>
                <a:cs typeface="Consolas"/>
                <a:sym typeface="Consolas"/>
              </a:rPr>
              <a:t>=tf.float32)</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Y_pred = tf.contrib.layers.fully_connected(</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outputs[:,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output_dim, </a:t>
            </a:r>
            <a:r>
              <a:rPr lang="en" sz="1600">
                <a:solidFill>
                  <a:srgbClr val="660099"/>
                </a:solidFill>
                <a:highlight>
                  <a:srgbClr val="FFFFFF"/>
                </a:highlight>
                <a:latin typeface="Consolas"/>
                <a:ea typeface="Consolas"/>
                <a:cs typeface="Consolas"/>
                <a:sym typeface="Consolas"/>
              </a:rPr>
              <a:t>activation_fn</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We use the last cell's output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cost/loss</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loss = tf.reduce_sum(tf.square(Y_pred - Y))  </a:t>
            </a:r>
            <a:r>
              <a:rPr i="1" lang="en" sz="1600">
                <a:solidFill>
                  <a:srgbClr val="808080"/>
                </a:solidFill>
                <a:highlight>
                  <a:srgbClr val="FFFFFF"/>
                </a:highlight>
                <a:latin typeface="Consolas"/>
                <a:ea typeface="Consolas"/>
                <a:cs typeface="Consolas"/>
                <a:sym typeface="Consolas"/>
              </a:rPr>
              <a:t># sum of the squares</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rgbClr val="808080"/>
                </a:solidFill>
                <a:highlight>
                  <a:srgbClr val="FFFFFF"/>
                </a:highlight>
                <a:latin typeface="Consolas"/>
                <a:ea typeface="Consolas"/>
                <a:cs typeface="Consolas"/>
                <a:sym typeface="Consolas"/>
              </a:rPr>
              <a:t># optimizer</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optimizer = tf.train.AdamOptimizer(</a:t>
            </a:r>
            <a:r>
              <a:rPr lang="en" sz="1600">
                <a:solidFill>
                  <a:srgbClr val="0000FF"/>
                </a:solidFill>
                <a:highlight>
                  <a:srgbClr val="FFFFFF"/>
                </a:highlight>
                <a:latin typeface="Consolas"/>
                <a:ea typeface="Consolas"/>
                <a:cs typeface="Consolas"/>
                <a:sym typeface="Consolas"/>
              </a:rPr>
              <a:t>0.01</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sz="1600">
                <a:solidFill>
                  <a:schemeClr val="dk1"/>
                </a:solidFill>
                <a:highlight>
                  <a:srgbClr val="FFFFFF"/>
                </a:highlight>
                <a:latin typeface="Consolas"/>
                <a:ea typeface="Consolas"/>
                <a:cs typeface="Consolas"/>
                <a:sym typeface="Consolas"/>
              </a:rPr>
              <a:t>train = optimizer.minimize(loss)</a:t>
            </a:r>
            <a:endParaRPr sz="1600">
              <a:solidFill>
                <a:schemeClr val="dk1"/>
              </a:solidFill>
              <a:highlight>
                <a:srgbClr val="FFFFFF"/>
              </a:highlight>
              <a:latin typeface="Consolas"/>
              <a:ea typeface="Consolas"/>
              <a:cs typeface="Consolas"/>
              <a:sym typeface="Consolas"/>
            </a:endParaRPr>
          </a:p>
        </p:txBody>
      </p:sp>
      <p:sp>
        <p:nvSpPr>
          <p:cNvPr id="900" name="Shape 900"/>
          <p:cNvSpPr txBox="1"/>
          <p:nvPr/>
        </p:nvSpPr>
        <p:spPr>
          <a:xfrm>
            <a:off x="2498350" y="4890000"/>
            <a:ext cx="69171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https://github.com/hunkim/DeepLearningZeroToAll/blob/master/lab-12-5-rnn_stock_prediction.py</a:t>
            </a:r>
            <a:r>
              <a:rPr lang="en" sz="1200">
                <a:solidFill>
                  <a:schemeClr val="dk1"/>
                </a:solidFill>
              </a:rPr>
              <a:t> </a:t>
            </a:r>
            <a:endParaRPr sz="1200"/>
          </a:p>
        </p:txBody>
      </p:sp>
      <p:pic>
        <p:nvPicPr>
          <p:cNvPr id="901" name="Shape 901"/>
          <p:cNvPicPr preferRelativeResize="0"/>
          <p:nvPr/>
        </p:nvPicPr>
        <p:blipFill>
          <a:blip r:embed="rId4">
            <a:alphaModFix/>
          </a:blip>
          <a:stretch>
            <a:fillRect/>
          </a:stretch>
        </p:blipFill>
        <p:spPr>
          <a:xfrm>
            <a:off x="7616050" y="680775"/>
            <a:ext cx="1047100" cy="1166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Shape 906"/>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Training and Results</a:t>
            </a:r>
            <a:endParaRPr/>
          </a:p>
        </p:txBody>
      </p:sp>
      <p:sp>
        <p:nvSpPr>
          <p:cNvPr id="907" name="Shape 907"/>
          <p:cNvSpPr txBox="1"/>
          <p:nvPr/>
        </p:nvSpPr>
        <p:spPr>
          <a:xfrm>
            <a:off x="67100" y="1419750"/>
            <a:ext cx="5333700" cy="3500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highlight>
                  <a:srgbClr val="FF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 = tf.Session()</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.run(tf.global_variables_initializer())</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1000</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_, l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.run([train, loss],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rgbClr val="660099"/>
                </a:solidFill>
                <a:highlight>
                  <a:srgbClr val="FFFFFF"/>
                </a:highlight>
                <a:latin typeface="Consolas"/>
                <a:ea typeface="Consolas"/>
                <a:cs typeface="Consolas"/>
                <a:sym typeface="Consolas"/>
              </a:rPr>
              <a:t>          feed_dict</a:t>
            </a:r>
            <a:r>
              <a:rPr lang="en">
                <a:solidFill>
                  <a:schemeClr val="dk1"/>
                </a:solidFill>
                <a:highlight>
                  <a:srgbClr val="FFFFFF"/>
                </a:highlight>
                <a:latin typeface="Consolas"/>
                <a:ea typeface="Consolas"/>
                <a:cs typeface="Consolas"/>
                <a:sym typeface="Consolas"/>
              </a:rPr>
              <a:t>={X: trainX, Y: trainY})</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l)</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
                <a:solidFill>
                  <a:schemeClr val="dk1"/>
                </a:solidFill>
                <a:highlight>
                  <a:srgbClr val="FFFFFF"/>
                </a:highlight>
                <a:latin typeface="Consolas"/>
                <a:ea typeface="Consolas"/>
                <a:cs typeface="Consolas"/>
                <a:sym typeface="Consolas"/>
              </a:rPr>
              <a:t>testPredict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.run(Y_pred,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testX})</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i="1" lang="en">
                <a:solidFill>
                  <a:srgbClr val="000080"/>
                </a:solidFill>
                <a:highlight>
                  <a:srgbClr val="FFFFFF"/>
                </a:highlight>
                <a:latin typeface="Consolas"/>
                <a:ea typeface="Consolas"/>
                <a:cs typeface="Consolas"/>
                <a:sym typeface="Consolas"/>
              </a:rPr>
              <a:t>import </a:t>
            </a:r>
            <a:r>
              <a:rPr i="1" lang="en">
                <a:solidFill>
                  <a:schemeClr val="dk1"/>
                </a:solidFill>
                <a:highlight>
                  <a:srgbClr val="FFFFFF"/>
                </a:highlight>
                <a:latin typeface="Consolas"/>
                <a:ea typeface="Consolas"/>
                <a:cs typeface="Consolas"/>
                <a:sym typeface="Consolas"/>
              </a:rPr>
              <a:t>matplotlib.pyplot </a:t>
            </a:r>
            <a:r>
              <a:rPr b="1" i="1" lang="en">
                <a:solidFill>
                  <a:srgbClr val="000080"/>
                </a:solidFill>
                <a:highlight>
                  <a:srgbClr val="FFFFFF"/>
                </a:highlight>
                <a:latin typeface="Consolas"/>
                <a:ea typeface="Consolas"/>
                <a:cs typeface="Consolas"/>
                <a:sym typeface="Consolas"/>
              </a:rPr>
              <a:t>as </a:t>
            </a:r>
            <a:r>
              <a:rPr i="1" lang="en">
                <a:solidFill>
                  <a:schemeClr val="dk1"/>
                </a:solidFill>
                <a:highlight>
                  <a:srgbClr val="FFFFFF"/>
                </a:highlight>
                <a:latin typeface="Consolas"/>
                <a:ea typeface="Consolas"/>
                <a:cs typeface="Consolas"/>
                <a:sym typeface="Consolas"/>
              </a:rPr>
              <a:t>plt</a:t>
            </a:r>
            <a:endParaRPr i="1">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chemeClr val="dk1"/>
                </a:solidFill>
                <a:highlight>
                  <a:srgbClr val="FFFFFF"/>
                </a:highlight>
                <a:latin typeface="Consolas"/>
                <a:ea typeface="Consolas"/>
                <a:cs typeface="Consolas"/>
                <a:sym typeface="Consolas"/>
              </a:rPr>
              <a:t>plt.plot(testY)</a:t>
            </a:r>
            <a:endParaRPr i="1">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chemeClr val="dk1"/>
                </a:solidFill>
                <a:highlight>
                  <a:srgbClr val="FFFFFF"/>
                </a:highlight>
                <a:latin typeface="Consolas"/>
                <a:ea typeface="Consolas"/>
                <a:cs typeface="Consolas"/>
                <a:sym typeface="Consolas"/>
              </a:rPr>
              <a:t>plt.plot(testPredict)</a:t>
            </a:r>
            <a:endParaRPr i="1">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
                <a:solidFill>
                  <a:schemeClr val="dk1"/>
                </a:solidFill>
                <a:highlight>
                  <a:srgbClr val="FFFFFF"/>
                </a:highlight>
                <a:latin typeface="Consolas"/>
                <a:ea typeface="Consolas"/>
                <a:cs typeface="Consolas"/>
                <a:sym typeface="Consolas"/>
              </a:rPr>
              <a:t>plt.show()</a:t>
            </a:r>
            <a:endParaRPr i="1">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15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1600">
              <a:solidFill>
                <a:srgbClr val="808080"/>
              </a:solidFill>
              <a:highlight>
                <a:srgbClr val="FFFFFF"/>
              </a:highlight>
              <a:latin typeface="Consolas"/>
              <a:ea typeface="Consolas"/>
              <a:cs typeface="Consolas"/>
              <a:sym typeface="Consolas"/>
            </a:endParaRPr>
          </a:p>
        </p:txBody>
      </p:sp>
      <p:sp>
        <p:nvSpPr>
          <p:cNvPr id="908" name="Shape 908"/>
          <p:cNvSpPr txBox="1"/>
          <p:nvPr/>
        </p:nvSpPr>
        <p:spPr>
          <a:xfrm>
            <a:off x="2498350" y="4890000"/>
            <a:ext cx="6917100" cy="31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3"/>
              </a:rPr>
              <a:t>https://github.com/hunkim/DeepLearningZeroToAll/blob/master/lab-12-5-rnn_stock_prediction.py</a:t>
            </a:r>
            <a:r>
              <a:rPr lang="en" sz="1200">
                <a:solidFill>
                  <a:schemeClr val="dk1"/>
                </a:solidFill>
              </a:rPr>
              <a:t> </a:t>
            </a:r>
            <a:endParaRPr sz="1200"/>
          </a:p>
        </p:txBody>
      </p:sp>
      <p:pic>
        <p:nvPicPr>
          <p:cNvPr id="909" name="Shape 909"/>
          <p:cNvPicPr preferRelativeResize="0"/>
          <p:nvPr/>
        </p:nvPicPr>
        <p:blipFill>
          <a:blip r:embed="rId4">
            <a:alphaModFix/>
          </a:blip>
          <a:stretch>
            <a:fillRect/>
          </a:stretch>
        </p:blipFill>
        <p:spPr>
          <a:xfrm>
            <a:off x="5400800" y="1548500"/>
            <a:ext cx="3590800" cy="269308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ph type="title"/>
          </p:nvPr>
        </p:nvSpPr>
        <p:spPr>
          <a:xfrm>
            <a:off x="-8188" y="133945"/>
            <a:ext cx="91605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a:t>Exercise</a:t>
            </a:r>
            <a:endParaRPr/>
          </a:p>
        </p:txBody>
      </p:sp>
      <p:sp>
        <p:nvSpPr>
          <p:cNvPr id="915" name="Shape 915"/>
          <p:cNvSpPr txBox="1"/>
          <p:nvPr>
            <p:ph idx="1" type="body"/>
          </p:nvPr>
        </p:nvSpPr>
        <p:spPr>
          <a:xfrm>
            <a:off x="180200" y="1460001"/>
            <a:ext cx="8783400" cy="1970400"/>
          </a:xfrm>
          <a:prstGeom prst="rect">
            <a:avLst/>
          </a:prstGeom>
        </p:spPr>
        <p:txBody>
          <a:bodyPr anchorCtr="0" anchor="ctr" bIns="34275" lIns="34275" spcFirstLastPara="1" rIns="34275" wrap="square" tIns="34275">
            <a:noAutofit/>
          </a:bodyPr>
          <a:lstStyle/>
          <a:p>
            <a:pPr indent="-368300" lvl="0" marL="457200" rtl="0">
              <a:spcBef>
                <a:spcPts val="1200"/>
              </a:spcBef>
              <a:spcAft>
                <a:spcPts val="0"/>
              </a:spcAft>
              <a:buSzPts val="2200"/>
              <a:buChar char="●"/>
            </a:pPr>
            <a:r>
              <a:rPr lang="en" sz="2200"/>
              <a:t>Implement  stock prediction using linear regression only</a:t>
            </a:r>
            <a:endParaRPr sz="2200"/>
          </a:p>
          <a:p>
            <a:pPr indent="-368300" lvl="0" marL="457200">
              <a:spcBef>
                <a:spcPts val="0"/>
              </a:spcBef>
              <a:spcAft>
                <a:spcPts val="0"/>
              </a:spcAft>
              <a:buSzPts val="2200"/>
              <a:buChar char="●"/>
            </a:pPr>
            <a:r>
              <a:rPr lang="en" sz="2200"/>
              <a:t>Improve results using more features such as keywords and/or sentiments in top news</a:t>
            </a:r>
            <a:endParaRPr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txBox="1"/>
          <p:nvPr>
            <p:ph type="title"/>
          </p:nvPr>
        </p:nvSpPr>
        <p:spPr>
          <a:xfrm>
            <a:off x="-8188" y="133945"/>
            <a:ext cx="9160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Other </a:t>
            </a:r>
            <a:r>
              <a:rPr b="0" i="0" lang="en" sz="3400" u="none" cap="none" strike="noStrike">
                <a:solidFill>
                  <a:srgbClr val="000000"/>
                </a:solidFill>
                <a:latin typeface="Gill Sans"/>
                <a:ea typeface="Gill Sans"/>
                <a:cs typeface="Gill Sans"/>
                <a:sym typeface="Gill Sans"/>
              </a:rPr>
              <a:t>RNN applications</a:t>
            </a:r>
            <a:endParaRPr/>
          </a:p>
        </p:txBody>
      </p:sp>
      <p:sp>
        <p:nvSpPr>
          <p:cNvPr id="921" name="Shape 921"/>
          <p:cNvSpPr txBox="1"/>
          <p:nvPr>
            <p:ph idx="1" type="body"/>
          </p:nvPr>
        </p:nvSpPr>
        <p:spPr>
          <a:xfrm>
            <a:off x="180210" y="1216730"/>
            <a:ext cx="8783400" cy="3594300"/>
          </a:xfrm>
          <a:prstGeom prst="rect">
            <a:avLst/>
          </a:prstGeom>
          <a:noFill/>
          <a:ln>
            <a:noFill/>
          </a:ln>
        </p:spPr>
        <p:txBody>
          <a:bodyPr anchorCtr="0" anchor="ctr" bIns="26775" lIns="26775" spcFirstLastPara="1" rIns="26775" wrap="square" tIns="26775">
            <a:noAutofit/>
          </a:bodyPr>
          <a:lstStyle/>
          <a:p>
            <a:pPr indent="-215900" lvl="0" marL="406400" marR="0" rtl="0" algn="l">
              <a:lnSpc>
                <a:spcPct val="100000"/>
              </a:lnSpc>
              <a:spcBef>
                <a:spcPts val="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Language Modeling</a:t>
            </a:r>
            <a:endParaRPr sz="2200"/>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Speech Recognition</a:t>
            </a:r>
            <a:endParaRPr sz="2200"/>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Machine Translation</a:t>
            </a:r>
            <a:endParaRPr sz="2200"/>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Conversation Modeling/Question Answering</a:t>
            </a:r>
            <a:endParaRPr sz="2200"/>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Image/Video Captioning</a:t>
            </a:r>
            <a:endParaRPr sz="2200"/>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Image/Music/Dance Generation</a:t>
            </a:r>
            <a:endParaRPr sz="2200"/>
          </a:p>
        </p:txBody>
      </p:sp>
      <p:sp>
        <p:nvSpPr>
          <p:cNvPr id="922" name="Shape 922"/>
          <p:cNvSpPr/>
          <p:nvPr/>
        </p:nvSpPr>
        <p:spPr>
          <a:xfrm>
            <a:off x="6005625" y="4788475"/>
            <a:ext cx="3102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u="sng" cap="none" strike="noStrike">
                <a:solidFill>
                  <a:schemeClr val="hlink"/>
                </a:solidFill>
                <a:latin typeface="Helvetica Neue"/>
                <a:ea typeface="Helvetica Neue"/>
                <a:cs typeface="Helvetica Neue"/>
                <a:sym typeface="Helvetica Neue"/>
                <a:hlinkClick r:id="rId3"/>
              </a:rPr>
              <a:t>http://jiwonkim.org/awesome-rnn/</a:t>
            </a:r>
            <a:r>
              <a:rPr b="0" i="0" lang="en" u="none" cap="none" strike="noStrike">
                <a:solidFill>
                  <a:srgbClr val="000000"/>
                </a:solidFill>
                <a:latin typeface="Helvetica Neue"/>
                <a:ea typeface="Helvetica Neue"/>
                <a:cs typeface="Helvetica Neue"/>
                <a:sym typeface="Helvetica Neue"/>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824075" y="133950"/>
            <a:ext cx="7976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One node: 4 (</a:t>
            </a:r>
            <a:r>
              <a:rPr i="1" lang="en"/>
              <a:t>input-dim</a:t>
            </a:r>
            <a:r>
              <a:rPr lang="en"/>
              <a:t>) in 2 (</a:t>
            </a:r>
            <a:r>
              <a:rPr i="1" lang="en"/>
              <a:t>hidden_size</a:t>
            </a:r>
            <a:r>
              <a:rPr lang="en"/>
              <a:t>)</a:t>
            </a:r>
            <a:endParaRPr/>
          </a:p>
        </p:txBody>
      </p:sp>
      <p:pic>
        <p:nvPicPr>
          <p:cNvPr id="263" name="Shape 263"/>
          <p:cNvPicPr preferRelativeResize="0"/>
          <p:nvPr/>
        </p:nvPicPr>
        <p:blipFill>
          <a:blip r:embed="rId3">
            <a:alphaModFix/>
          </a:blip>
          <a:stretch>
            <a:fillRect/>
          </a:stretch>
        </p:blipFill>
        <p:spPr>
          <a:xfrm>
            <a:off x="824063" y="1419750"/>
            <a:ext cx="7495875" cy="3758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715275" y="1842100"/>
            <a:ext cx="5438525" cy="2727024"/>
          </a:xfrm>
          <a:prstGeom prst="rect">
            <a:avLst/>
          </a:prstGeom>
          <a:noFill/>
          <a:ln>
            <a:noFill/>
          </a:ln>
        </p:spPr>
      </p:pic>
      <p:sp>
        <p:nvSpPr>
          <p:cNvPr id="269" name="Shape 269"/>
          <p:cNvSpPr txBox="1"/>
          <p:nvPr/>
        </p:nvSpPr>
        <p:spPr>
          <a:xfrm>
            <a:off x="345500" y="1232500"/>
            <a:ext cx="7715400" cy="2232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a:solidFill>
                  <a:srgbClr val="408080"/>
                </a:solidFill>
                <a:latin typeface="Consolas"/>
                <a:ea typeface="Consolas"/>
                <a:cs typeface="Consolas"/>
                <a:sym typeface="Consolas"/>
              </a:rPr>
              <a:t># One cell RNN input_dim (4) -&gt; output_dim (2)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hidden_size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cell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BasicLSTMCell(num_units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x_data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array(</a:t>
            </a:r>
            <a:r>
              <a:rPr i="1" lang="en">
                <a:solidFill>
                  <a:srgbClr val="408080"/>
                </a:solidFill>
                <a:latin typeface="Consolas"/>
                <a:ea typeface="Consolas"/>
                <a:cs typeface="Consolas"/>
                <a:sym typeface="Consolas"/>
              </a:rPr>
              <a:t>[[[1,0,0,0]]]</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 </a:t>
            </a:r>
            <a:endParaRPr i="1">
              <a:solidFill>
                <a:srgbClr val="408080"/>
              </a:solidFill>
              <a:latin typeface="Consolas"/>
              <a:ea typeface="Consolas"/>
              <a:cs typeface="Consolas"/>
              <a:sym typeface="Consolas"/>
            </a:endParaRPr>
          </a:p>
          <a:p>
            <a:pPr indent="0" lvl="0" marL="0" rtl="0">
              <a:lnSpc>
                <a:spcPct val="115000"/>
              </a:lnSpc>
              <a:spcBef>
                <a:spcPts val="0"/>
              </a:spcBef>
              <a:spcAft>
                <a:spcPts val="0"/>
              </a:spcAft>
              <a:buNone/>
            </a:pP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dynamic_rnn(cell, x_data,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sess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run(tf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global_variables_initializer())</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pp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pprint(outputs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eval())</a:t>
            </a:r>
            <a:endParaRPr>
              <a:solidFill>
                <a:srgbClr val="333333"/>
              </a:solidFill>
              <a:latin typeface="Consolas"/>
              <a:ea typeface="Consolas"/>
              <a:cs typeface="Consolas"/>
              <a:sym typeface="Consolas"/>
            </a:endParaRPr>
          </a:p>
        </p:txBody>
      </p:sp>
      <p:sp>
        <p:nvSpPr>
          <p:cNvPr id="270" name="Shape 270"/>
          <p:cNvSpPr txBox="1"/>
          <p:nvPr/>
        </p:nvSpPr>
        <p:spPr>
          <a:xfrm>
            <a:off x="399350" y="3629550"/>
            <a:ext cx="4998000" cy="8055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lnSpc>
                <a:spcPct val="121429"/>
              </a:lnSpc>
              <a:spcBef>
                <a:spcPts val="0"/>
              </a:spcBef>
              <a:spcAft>
                <a:spcPts val="0"/>
              </a:spcAft>
              <a:buNone/>
            </a:pPr>
            <a:r>
              <a:rPr lang="en" sz="1800">
                <a:solidFill>
                  <a:schemeClr val="dk1"/>
                </a:solidFill>
                <a:highlight>
                  <a:srgbClr val="FFFFFF"/>
                </a:highlight>
                <a:latin typeface="Consolas"/>
                <a:ea typeface="Consolas"/>
                <a:cs typeface="Consolas"/>
                <a:sym typeface="Consolas"/>
              </a:rPr>
              <a:t>array([[[-0.42409304,  0.64651132]]])</a:t>
            </a:r>
            <a:endParaRPr sz="1800">
              <a:solidFill>
                <a:schemeClr val="dk1"/>
              </a:solidFill>
              <a:highlight>
                <a:srgbClr val="FFFFFF"/>
              </a:highlight>
              <a:latin typeface="Consolas"/>
              <a:ea typeface="Consolas"/>
              <a:cs typeface="Consolas"/>
              <a:sym typeface="Consolas"/>
            </a:endParaRPr>
          </a:p>
        </p:txBody>
      </p:sp>
      <p:sp>
        <p:nvSpPr>
          <p:cNvPr id="271" name="Shape 271"/>
          <p:cNvSpPr txBox="1"/>
          <p:nvPr/>
        </p:nvSpPr>
        <p:spPr>
          <a:xfrm>
            <a:off x="3442350" y="4662575"/>
            <a:ext cx="5866800" cy="66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https://github.com/hunkim/DeepLearningZeroToAll/blob/master/lab-12-0-rnn_basics.ipynb</a:t>
            </a:r>
            <a:r>
              <a:rPr lang="en" sz="1100">
                <a:solidFill>
                  <a:srgbClr val="808080"/>
                </a:solidFill>
              </a:rPr>
              <a:t> </a:t>
            </a:r>
            <a:endParaRPr sz="1100"/>
          </a:p>
        </p:txBody>
      </p:sp>
      <p:sp>
        <p:nvSpPr>
          <p:cNvPr id="272" name="Shape 272"/>
          <p:cNvSpPr txBox="1"/>
          <p:nvPr>
            <p:ph type="title"/>
          </p:nvPr>
        </p:nvSpPr>
        <p:spPr>
          <a:xfrm>
            <a:off x="824075" y="133950"/>
            <a:ext cx="79761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One node: 4 (</a:t>
            </a:r>
            <a:r>
              <a:rPr i="1" lang="en"/>
              <a:t>input-dim</a:t>
            </a:r>
            <a:r>
              <a:rPr lang="en"/>
              <a:t>) in 2 (</a:t>
            </a:r>
            <a:r>
              <a:rPr i="1" lang="en"/>
              <a:t>hidden_size</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